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3" r:id="rId4"/>
    <p:sldId id="260" r:id="rId5"/>
    <p:sldId id="258" r:id="rId6"/>
    <p:sldId id="259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5" r:id="rId18"/>
    <p:sldId id="281" r:id="rId19"/>
    <p:sldId id="272" r:id="rId20"/>
    <p:sldId id="273" r:id="rId21"/>
    <p:sldId id="271" r:id="rId22"/>
    <p:sldId id="274" r:id="rId23"/>
    <p:sldId id="276" r:id="rId24"/>
    <p:sldId id="277" r:id="rId25"/>
    <p:sldId id="278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4660"/>
  </p:normalViewPr>
  <p:slideViewPr>
    <p:cSldViewPr>
      <p:cViewPr varScale="1">
        <p:scale>
          <a:sx n="110" d="100"/>
          <a:sy n="110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arhan\Desktop\Geni%20Research\images\energ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97065927281786"/>
          <c:y val="0.33222200883426162"/>
          <c:w val="0.79255679043492056"/>
          <c:h val="0.5389480020862580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bg2">
                  <a:lumMod val="10000"/>
                </a:schemeClr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9.3121337824518848E-3"/>
                  <c:y val="-4.57474469986055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8974103477780552E-3"/>
                  <c:y val="-2.14129808535332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7014480824009789E-2"/>
                  <c:y val="-7.18865072936932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7626314592381594E-4"/>
                  <c:y val="-7.24776847220714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3185564665489717E-2"/>
                  <c:y val="1.3774100082664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Sheet1!$B$4:$G$4</c:f>
              <c:strCache>
                <c:ptCount val="6"/>
                <c:pt idx="0">
                  <c:v>Coal </c:v>
                </c:pt>
                <c:pt idx="1">
                  <c:v>Diesel</c:v>
                </c:pt>
                <c:pt idx="2">
                  <c:v>Gas</c:v>
                </c:pt>
                <c:pt idx="3">
                  <c:v>Hydro</c:v>
                </c:pt>
                <c:pt idx="4">
                  <c:v>Nuclear</c:v>
                </c:pt>
                <c:pt idx="5">
                  <c:v>Non renewables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120783</c:v>
                </c:pt>
                <c:pt idx="1">
                  <c:v>1200</c:v>
                </c:pt>
                <c:pt idx="2">
                  <c:v>18903</c:v>
                </c:pt>
                <c:pt idx="3">
                  <c:v>39324</c:v>
                </c:pt>
                <c:pt idx="4">
                  <c:v>4780</c:v>
                </c:pt>
                <c:pt idx="5">
                  <c:v>25856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egendEntry>
        <c:idx val="5"/>
        <c:delete val="1"/>
      </c:legendEntry>
      <c:layout>
        <c:manualLayout>
          <c:xMode val="edge"/>
          <c:yMode val="edge"/>
          <c:x val="4.6854477420057411E-2"/>
          <c:y val="0.12480990509097745"/>
          <c:w val="0.8689655782909097"/>
          <c:h val="0.202310048273437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1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1.1102720114531138E-2"/>
                  <c:y val="2.13226287890484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110236220472435E-2"/>
                  <c:y val="-3.38057742782152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'Sheet1'!$A$2:$A$5</c:f>
              <c:strCache>
                <c:ptCount val="4"/>
                <c:pt idx="0">
                  <c:v>Fossil Fuels</c:v>
                </c:pt>
                <c:pt idx="1">
                  <c:v>Nuclear Fuels</c:v>
                </c:pt>
                <c:pt idx="2">
                  <c:v>Hydro power</c:v>
                </c:pt>
                <c:pt idx="3">
                  <c:v>Renewable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64.3</c:v>
                </c:pt>
                <c:pt idx="1">
                  <c:v>2.2999999999999998</c:v>
                </c:pt>
                <c:pt idx="2">
                  <c:v>32.5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7696850393699"/>
          <c:y val="3.9595976570001919E-2"/>
          <c:w val="0.72107611548556427"/>
          <c:h val="0.82960629921259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MW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4000</c:v>
                </c:pt>
                <c:pt idx="1">
                  <c:v>4400</c:v>
                </c:pt>
                <c:pt idx="2">
                  <c:v>4600</c:v>
                </c:pt>
                <c:pt idx="3">
                  <c:v>5200</c:v>
                </c:pt>
                <c:pt idx="4">
                  <c:v>5800</c:v>
                </c:pt>
                <c:pt idx="5">
                  <c:v>6600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89024"/>
        <c:axId val="4020992"/>
      </c:barChart>
      <c:catAx>
        <c:axId val="428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20992"/>
        <c:crosses val="autoZero"/>
        <c:auto val="1"/>
        <c:lblAlgn val="ctr"/>
        <c:lblOffset val="100"/>
        <c:noMultiLvlLbl val="0"/>
      </c:catAx>
      <c:valAx>
        <c:axId val="402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89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9.5435707255343089E-2"/>
          <c:w val="0.95416666666666672"/>
          <c:h val="0.692825857705286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in MW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4583333333333334E-2"/>
                  <c:y val="0.21651785714285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666E-3"/>
                  <c:y val="0.3080357142857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83333333333257E-2"/>
                  <c:y val="6.389271653543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666666666666666E-3"/>
                  <c:y val="8.035714285714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3.56764974690663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India</c:v>
                </c:pt>
                <c:pt idx="1">
                  <c:v>Pakistan</c:v>
                </c:pt>
                <c:pt idx="2">
                  <c:v>Bangladesh</c:v>
                </c:pt>
                <c:pt idx="3">
                  <c:v>Bhutan</c:v>
                </c:pt>
                <c:pt idx="4">
                  <c:v>Nepal</c:v>
                </c:pt>
                <c:pt idx="5">
                  <c:v>SriLanka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102000</c:v>
                </c:pt>
                <c:pt idx="1">
                  <c:v>150000</c:v>
                </c:pt>
                <c:pt idx="2">
                  <c:v>755</c:v>
                </c:pt>
                <c:pt idx="3">
                  <c:v>23670</c:v>
                </c:pt>
                <c:pt idx="4">
                  <c:v>32000</c:v>
                </c:pt>
                <c:pt idx="5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Developed in MW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6.157654862107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66E-3"/>
                  <c:y val="-2.4630541871921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666666666666666E-3"/>
                  <c:y val="-0.43826982564679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831692913385828E-3"/>
                  <c:y val="-0.382389271653543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43465234814398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India</c:v>
                </c:pt>
                <c:pt idx="1">
                  <c:v>Pakistan</c:v>
                </c:pt>
                <c:pt idx="2">
                  <c:v>Bangladesh</c:v>
                </c:pt>
                <c:pt idx="3">
                  <c:v>Bhutan</c:v>
                </c:pt>
                <c:pt idx="4">
                  <c:v>Nepal</c:v>
                </c:pt>
                <c:pt idx="5">
                  <c:v>SriLanka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20000</c:v>
                </c:pt>
                <c:pt idx="1">
                  <c:v>2500</c:v>
                </c:pt>
                <c:pt idx="2">
                  <c:v>218</c:v>
                </c:pt>
                <c:pt idx="3">
                  <c:v>469</c:v>
                </c:pt>
                <c:pt idx="4">
                  <c:v>613.5</c:v>
                </c:pt>
                <c:pt idx="5">
                  <c:v>1500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0057088"/>
        <c:axId val="59898048"/>
      </c:barChart>
      <c:catAx>
        <c:axId val="60057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898048"/>
        <c:crosses val="autoZero"/>
        <c:auto val="1"/>
        <c:lblAlgn val="ctr"/>
        <c:lblOffset val="100"/>
        <c:noMultiLvlLbl val="0"/>
      </c:catAx>
      <c:valAx>
        <c:axId val="5989804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60057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6950333131435496E-2"/>
          <c:y val="1.3736263736263736E-2"/>
          <c:w val="0.89832155595935104"/>
          <c:h val="6.354211733148741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0.37139</cdr:x>
      <cdr:y>0.1018</cdr:y>
    </cdr:from>
    <cdr:to>
      <cdr:x>0.56946</cdr:x>
      <cdr:y>0.20361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00" y="3048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50" dirty="0" smtClean="0"/>
            <a:t>Renewables</a:t>
          </a:r>
          <a:endParaRPr lang="en-US" sz="105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</cdr:x>
      <cdr:y>0.54911</cdr:y>
    </cdr:from>
    <cdr:to>
      <cdr:x>0.9375</cdr:x>
      <cdr:y>0.79018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5181600" y="3124200"/>
          <a:ext cx="533400" cy="13716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0.3125</cdr:x>
      <cdr:y>0.1079</cdr:y>
    </cdr:from>
    <cdr:to>
      <cdr:x>0.3375</cdr:x>
      <cdr:y>0.1362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905000" y="613913"/>
          <a:ext cx="152400" cy="16102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0.3375</cdr:x>
      <cdr:y>0.09375</cdr:y>
    </cdr:from>
    <cdr:to>
      <cdr:x>0.4875</cdr:x>
      <cdr:y>0.15035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7400" y="533400"/>
          <a:ext cx="914400" cy="322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Wind Resource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0.5125</cdr:x>
      <cdr:y>0.1079</cdr:y>
    </cdr:from>
    <cdr:to>
      <cdr:x>0.5375</cdr:x>
      <cdr:y>0.1362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124200" y="613913"/>
          <a:ext cx="152400" cy="16102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0.5375</cdr:x>
      <cdr:y>0.09375</cdr:y>
    </cdr:from>
    <cdr:to>
      <cdr:x>0.6875</cdr:x>
      <cdr:y>0.15035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276600" y="533400"/>
          <a:ext cx="914400" cy="322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Hydro Resource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0.07692</cdr:x>
      <cdr:y>0.02747</cdr:y>
    </cdr:from>
    <cdr:to>
      <cdr:x>0.11538</cdr:x>
      <cdr:y>0.07102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457200" y="152400"/>
          <a:ext cx="228600" cy="2415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0.5375</cdr:x>
      <cdr:y>0.3683</cdr:y>
    </cdr:from>
    <cdr:to>
      <cdr:x>0.625</cdr:x>
      <cdr:y>0.79018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3276600" y="2095500"/>
          <a:ext cx="533400" cy="24003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0.375</cdr:x>
      <cdr:y>0.57589</cdr:y>
    </cdr:from>
    <cdr:to>
      <cdr:x>0.4625</cdr:x>
      <cdr:y>0.79018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2286000" y="3276600"/>
          <a:ext cx="533400" cy="12192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</cdr:x>
      <cdr:y>0.42857</cdr:y>
    </cdr:from>
    <cdr:to>
      <cdr:x>0.7875</cdr:x>
      <cdr:y>0.79018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4267200" y="2438400"/>
          <a:ext cx="533400" cy="20574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</cdr:x>
      <cdr:y>0.38154</cdr:y>
    </cdr:from>
    <cdr:to>
      <cdr:x>0.9375</cdr:x>
      <cdr:y>0.55596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5181600" y="2170810"/>
          <a:ext cx="533400" cy="99237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0.12821</cdr:x>
      <cdr:y>0.02747</cdr:y>
    </cdr:from>
    <cdr:to>
      <cdr:x>0.16667</cdr:x>
      <cdr:y>0.07101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762000" y="152400"/>
          <a:ext cx="228600" cy="24152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0.53291</cdr:x>
      <cdr:y>0.02747</cdr:y>
    </cdr:from>
    <cdr:to>
      <cdr:x>0.57137</cdr:x>
      <cdr:y>0.07101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3167404" y="152400"/>
          <a:ext cx="228600" cy="241523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2C85B-601D-4490-ADD6-3EEDC0FC9B42}" type="datetimeFigureOut">
              <a:rPr lang="en-US" smtClean="0"/>
              <a:t>3/5/2014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4EBB7-03E4-45C1-B6C8-A66B85204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8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EBB7-03E4-45C1-B6C8-A66B852049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7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8516-B69C-48B8-A2DA-4C7493570E9C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5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1CC-BA47-4A7D-B54F-CE9DA474B7FB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2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0EFC-36CA-4261-A681-BC392DC67122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6306-5458-4F89-B5C7-407BC96935E2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9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06DD-D94E-4C80-905D-5B9E6B79C79B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9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9428-25CB-4B47-A69F-A0EAEBDD733C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8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FADB-6EDD-45FD-BF89-F555B1B9E575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6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6793-A412-4208-873D-3CCE39C3FEA7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5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E0D-AEC0-4F6D-9421-D15F1415BF17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3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EC56-5203-4A15-87EA-1CB02EAE3E4A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7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DF8-ADA6-49D0-A497-2C3E136EBED6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E132-BA4E-4C30-A61D-BB191096CDA4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(2014)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2F5C-199E-4C4C-A54E-6AF113A8C0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5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i.org/" TargetMode="External"/><Relationship Id="rId2" Type="http://schemas.openxmlformats.org/officeDocument/2006/relationships/hyperlink" Target="mailto:farhan.beg@geni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Supergrid Modelling for the Indian Subcontinent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324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Farhan Beg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Global Energy Network Institute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fbcdn-profile-a.akamaihd.net/hprofile-ak-ash3/t5/158036_45621013873_1836105856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16016" r="12537" b="12034"/>
          <a:stretch/>
        </p:blipFill>
        <p:spPr bwMode="auto">
          <a:xfrm>
            <a:off x="7435970" y="5227608"/>
            <a:ext cx="1302588" cy="12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4479985"/>
            <a:ext cx="626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Inputs from Mr. Peter Meissen and Mr. Paul Michael </a:t>
            </a:r>
            <a:r>
              <a:rPr lang="en-US" dirty="0" smtClean="0"/>
              <a:t>Dekker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Pakistan’s Supply/Demand Inconsistency </a:t>
            </a:r>
            <a:endParaRPr lang="en-US" dirty="0"/>
          </a:p>
        </p:txBody>
      </p:sp>
      <p:pic>
        <p:nvPicPr>
          <p:cNvPr id="4" name="Picture 3" descr="energy-shortages-and-resources-in-pakistan-pakonomy-1024x51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818322" y="1752600"/>
            <a:ext cx="5507355" cy="3581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6112" y="5358441"/>
            <a:ext cx="2550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IN" sz="1100" dirty="0"/>
              <a:t>EIA Annual Report, Energy trends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1" y="5943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Pakistan’s supply side has seen no growth over the years with the demand increasing consistently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6407368"/>
            <a:ext cx="2895600" cy="365125"/>
          </a:xfrm>
        </p:spPr>
        <p:txBody>
          <a:bodyPr/>
          <a:lstStyle/>
          <a:p>
            <a:r>
              <a:rPr lang="en-US" dirty="0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Sindh Valley</a:t>
            </a:r>
            <a:endParaRPr lang="en-US" dirty="0"/>
          </a:p>
        </p:txBody>
      </p:sp>
      <p:pic>
        <p:nvPicPr>
          <p:cNvPr id="4" name="Picture 3" descr="6ead1689b60dafc039c0d48f71e7d06e.jp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400" y="1524001"/>
            <a:ext cx="5862955" cy="343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14709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Total Wind Potential of Pakistan is 150 GW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Wind Potential of the Sindh Valley is 50 GW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64219" y="3648457"/>
            <a:ext cx="1292545" cy="1138696"/>
          </a:xfrm>
          <a:custGeom>
            <a:avLst/>
            <a:gdLst>
              <a:gd name="connsiteX0" fmla="*/ 798181 w 1292545"/>
              <a:gd name="connsiteY0" fmla="*/ 178 h 1138696"/>
              <a:gd name="connsiteX1" fmla="*/ 708534 w 1292545"/>
              <a:gd name="connsiteY1" fmla="*/ 9143 h 1138696"/>
              <a:gd name="connsiteX2" fmla="*/ 547169 w 1292545"/>
              <a:gd name="connsiteY2" fmla="*/ 18108 h 1138696"/>
              <a:gd name="connsiteX3" fmla="*/ 493381 w 1292545"/>
              <a:gd name="connsiteY3" fmla="*/ 36037 h 1138696"/>
              <a:gd name="connsiteX4" fmla="*/ 466487 w 1292545"/>
              <a:gd name="connsiteY4" fmla="*/ 45002 h 1138696"/>
              <a:gd name="connsiteX5" fmla="*/ 421663 w 1292545"/>
              <a:gd name="connsiteY5" fmla="*/ 71896 h 1138696"/>
              <a:gd name="connsiteX6" fmla="*/ 394769 w 1292545"/>
              <a:gd name="connsiteY6" fmla="*/ 89825 h 1138696"/>
              <a:gd name="connsiteX7" fmla="*/ 367875 w 1292545"/>
              <a:gd name="connsiteY7" fmla="*/ 98790 h 1138696"/>
              <a:gd name="connsiteX8" fmla="*/ 314087 w 1292545"/>
              <a:gd name="connsiteY8" fmla="*/ 125684 h 1138696"/>
              <a:gd name="connsiteX9" fmla="*/ 296157 w 1292545"/>
              <a:gd name="connsiteY9" fmla="*/ 143614 h 1138696"/>
              <a:gd name="connsiteX10" fmla="*/ 215475 w 1292545"/>
              <a:gd name="connsiteY10" fmla="*/ 152578 h 1138696"/>
              <a:gd name="connsiteX11" fmla="*/ 188581 w 1292545"/>
              <a:gd name="connsiteY11" fmla="*/ 161543 h 1138696"/>
              <a:gd name="connsiteX12" fmla="*/ 170652 w 1292545"/>
              <a:gd name="connsiteY12" fmla="*/ 188437 h 1138696"/>
              <a:gd name="connsiteX13" fmla="*/ 152722 w 1292545"/>
              <a:gd name="connsiteY13" fmla="*/ 206367 h 1138696"/>
              <a:gd name="connsiteX14" fmla="*/ 143757 w 1292545"/>
              <a:gd name="connsiteY14" fmla="*/ 233261 h 1138696"/>
              <a:gd name="connsiteX15" fmla="*/ 125828 w 1292545"/>
              <a:gd name="connsiteY15" fmla="*/ 260155 h 1138696"/>
              <a:gd name="connsiteX16" fmla="*/ 116863 w 1292545"/>
              <a:gd name="connsiteY16" fmla="*/ 296014 h 1138696"/>
              <a:gd name="connsiteX17" fmla="*/ 143757 w 1292545"/>
              <a:gd name="connsiteY17" fmla="*/ 475308 h 1138696"/>
              <a:gd name="connsiteX18" fmla="*/ 152722 w 1292545"/>
              <a:gd name="connsiteY18" fmla="*/ 502202 h 1138696"/>
              <a:gd name="connsiteX19" fmla="*/ 161687 w 1292545"/>
              <a:gd name="connsiteY19" fmla="*/ 529096 h 1138696"/>
              <a:gd name="connsiteX20" fmla="*/ 197546 w 1292545"/>
              <a:gd name="connsiteY20" fmla="*/ 573919 h 1138696"/>
              <a:gd name="connsiteX21" fmla="*/ 206510 w 1292545"/>
              <a:gd name="connsiteY21" fmla="*/ 681496 h 1138696"/>
              <a:gd name="connsiteX22" fmla="*/ 197546 w 1292545"/>
              <a:gd name="connsiteY22" fmla="*/ 708390 h 1138696"/>
              <a:gd name="connsiteX23" fmla="*/ 143757 w 1292545"/>
              <a:gd name="connsiteY23" fmla="*/ 762178 h 1138696"/>
              <a:gd name="connsiteX24" fmla="*/ 125828 w 1292545"/>
              <a:gd name="connsiteY24" fmla="*/ 780108 h 1138696"/>
              <a:gd name="connsiteX25" fmla="*/ 107899 w 1292545"/>
              <a:gd name="connsiteY25" fmla="*/ 807002 h 1138696"/>
              <a:gd name="connsiteX26" fmla="*/ 81005 w 1292545"/>
              <a:gd name="connsiteY26" fmla="*/ 815967 h 1138696"/>
              <a:gd name="connsiteX27" fmla="*/ 63075 w 1292545"/>
              <a:gd name="connsiteY27" fmla="*/ 833896 h 1138696"/>
              <a:gd name="connsiteX28" fmla="*/ 45146 w 1292545"/>
              <a:gd name="connsiteY28" fmla="*/ 860790 h 1138696"/>
              <a:gd name="connsiteX29" fmla="*/ 18252 w 1292545"/>
              <a:gd name="connsiteY29" fmla="*/ 869755 h 1138696"/>
              <a:gd name="connsiteX30" fmla="*/ 322 w 1292545"/>
              <a:gd name="connsiteY30" fmla="*/ 887684 h 1138696"/>
              <a:gd name="connsiteX31" fmla="*/ 27216 w 1292545"/>
              <a:gd name="connsiteY31" fmla="*/ 896649 h 1138696"/>
              <a:gd name="connsiteX32" fmla="*/ 54110 w 1292545"/>
              <a:gd name="connsiteY32" fmla="*/ 914578 h 1138696"/>
              <a:gd name="connsiteX33" fmla="*/ 143757 w 1292545"/>
              <a:gd name="connsiteY33" fmla="*/ 941472 h 1138696"/>
              <a:gd name="connsiteX34" fmla="*/ 161687 w 1292545"/>
              <a:gd name="connsiteY34" fmla="*/ 959402 h 1138696"/>
              <a:gd name="connsiteX35" fmla="*/ 170652 w 1292545"/>
              <a:gd name="connsiteY35" fmla="*/ 986296 h 1138696"/>
              <a:gd name="connsiteX36" fmla="*/ 188581 w 1292545"/>
              <a:gd name="connsiteY36" fmla="*/ 1066978 h 1138696"/>
              <a:gd name="connsiteX37" fmla="*/ 233405 w 1292545"/>
              <a:gd name="connsiteY37" fmla="*/ 1093872 h 1138696"/>
              <a:gd name="connsiteX38" fmla="*/ 251334 w 1292545"/>
              <a:gd name="connsiteY38" fmla="*/ 1111802 h 1138696"/>
              <a:gd name="connsiteX39" fmla="*/ 278228 w 1292545"/>
              <a:gd name="connsiteY39" fmla="*/ 1120767 h 1138696"/>
              <a:gd name="connsiteX40" fmla="*/ 394769 w 1292545"/>
              <a:gd name="connsiteY40" fmla="*/ 1138696 h 1138696"/>
              <a:gd name="connsiteX41" fmla="*/ 520275 w 1292545"/>
              <a:gd name="connsiteY41" fmla="*/ 1120767 h 1138696"/>
              <a:gd name="connsiteX42" fmla="*/ 538205 w 1292545"/>
              <a:gd name="connsiteY42" fmla="*/ 1102837 h 1138696"/>
              <a:gd name="connsiteX43" fmla="*/ 565099 w 1292545"/>
              <a:gd name="connsiteY43" fmla="*/ 1093872 h 1138696"/>
              <a:gd name="connsiteX44" fmla="*/ 618887 w 1292545"/>
              <a:gd name="connsiteY44" fmla="*/ 1058014 h 1138696"/>
              <a:gd name="connsiteX45" fmla="*/ 627852 w 1292545"/>
              <a:gd name="connsiteY45" fmla="*/ 1031119 h 1138696"/>
              <a:gd name="connsiteX46" fmla="*/ 699569 w 1292545"/>
              <a:gd name="connsiteY46" fmla="*/ 1022155 h 1138696"/>
              <a:gd name="connsiteX47" fmla="*/ 735428 w 1292545"/>
              <a:gd name="connsiteY47" fmla="*/ 1031119 h 1138696"/>
              <a:gd name="connsiteX48" fmla="*/ 834040 w 1292545"/>
              <a:gd name="connsiteY48" fmla="*/ 1022155 h 1138696"/>
              <a:gd name="connsiteX49" fmla="*/ 896793 w 1292545"/>
              <a:gd name="connsiteY49" fmla="*/ 1040084 h 1138696"/>
              <a:gd name="connsiteX50" fmla="*/ 1013334 w 1292545"/>
              <a:gd name="connsiteY50" fmla="*/ 1013190 h 1138696"/>
              <a:gd name="connsiteX51" fmla="*/ 1040228 w 1292545"/>
              <a:gd name="connsiteY51" fmla="*/ 1004225 h 1138696"/>
              <a:gd name="connsiteX52" fmla="*/ 1067122 w 1292545"/>
              <a:gd name="connsiteY52" fmla="*/ 986296 h 1138696"/>
              <a:gd name="connsiteX53" fmla="*/ 1129875 w 1292545"/>
              <a:gd name="connsiteY53" fmla="*/ 995261 h 1138696"/>
              <a:gd name="connsiteX54" fmla="*/ 1138840 w 1292545"/>
              <a:gd name="connsiteY54" fmla="*/ 1022155 h 1138696"/>
              <a:gd name="connsiteX55" fmla="*/ 1165734 w 1292545"/>
              <a:gd name="connsiteY55" fmla="*/ 1040084 h 1138696"/>
              <a:gd name="connsiteX56" fmla="*/ 1219522 w 1292545"/>
              <a:gd name="connsiteY56" fmla="*/ 1031119 h 1138696"/>
              <a:gd name="connsiteX57" fmla="*/ 1237452 w 1292545"/>
              <a:gd name="connsiteY57" fmla="*/ 1013190 h 1138696"/>
              <a:gd name="connsiteX58" fmla="*/ 1264346 w 1292545"/>
              <a:gd name="connsiteY58" fmla="*/ 1004225 h 1138696"/>
              <a:gd name="connsiteX59" fmla="*/ 1282275 w 1292545"/>
              <a:gd name="connsiteY59" fmla="*/ 977331 h 1138696"/>
              <a:gd name="connsiteX60" fmla="*/ 1282275 w 1292545"/>
              <a:gd name="connsiteY60" fmla="*/ 896649 h 1138696"/>
              <a:gd name="connsiteX61" fmla="*/ 1255381 w 1292545"/>
              <a:gd name="connsiteY61" fmla="*/ 887684 h 1138696"/>
              <a:gd name="connsiteX62" fmla="*/ 1237452 w 1292545"/>
              <a:gd name="connsiteY62" fmla="*/ 860790 h 1138696"/>
              <a:gd name="connsiteX63" fmla="*/ 1219522 w 1292545"/>
              <a:gd name="connsiteY63" fmla="*/ 842861 h 1138696"/>
              <a:gd name="connsiteX64" fmla="*/ 1201593 w 1292545"/>
              <a:gd name="connsiteY64" fmla="*/ 789072 h 1138696"/>
              <a:gd name="connsiteX65" fmla="*/ 1192628 w 1292545"/>
              <a:gd name="connsiteY65" fmla="*/ 762178 h 1138696"/>
              <a:gd name="connsiteX66" fmla="*/ 1183663 w 1292545"/>
              <a:gd name="connsiteY66" fmla="*/ 735284 h 1138696"/>
              <a:gd name="connsiteX67" fmla="*/ 1174699 w 1292545"/>
              <a:gd name="connsiteY67" fmla="*/ 708390 h 1138696"/>
              <a:gd name="connsiteX68" fmla="*/ 1067122 w 1292545"/>
              <a:gd name="connsiteY68" fmla="*/ 681496 h 1138696"/>
              <a:gd name="connsiteX69" fmla="*/ 1049193 w 1292545"/>
              <a:gd name="connsiteY69" fmla="*/ 654602 h 1138696"/>
              <a:gd name="connsiteX70" fmla="*/ 1031263 w 1292545"/>
              <a:gd name="connsiteY70" fmla="*/ 636672 h 1138696"/>
              <a:gd name="connsiteX71" fmla="*/ 1004369 w 1292545"/>
              <a:gd name="connsiteY71" fmla="*/ 591849 h 1138696"/>
              <a:gd name="connsiteX72" fmla="*/ 968510 w 1292545"/>
              <a:gd name="connsiteY72" fmla="*/ 466343 h 1138696"/>
              <a:gd name="connsiteX73" fmla="*/ 932652 w 1292545"/>
              <a:gd name="connsiteY73" fmla="*/ 475308 h 1138696"/>
              <a:gd name="connsiteX74" fmla="*/ 851969 w 1292545"/>
              <a:gd name="connsiteY74" fmla="*/ 448414 h 1138696"/>
              <a:gd name="connsiteX75" fmla="*/ 816110 w 1292545"/>
              <a:gd name="connsiteY75" fmla="*/ 412555 h 1138696"/>
              <a:gd name="connsiteX76" fmla="*/ 825075 w 1292545"/>
              <a:gd name="connsiteY76" fmla="*/ 322908 h 1138696"/>
              <a:gd name="connsiteX77" fmla="*/ 834040 w 1292545"/>
              <a:gd name="connsiteY77" fmla="*/ 296014 h 1138696"/>
              <a:gd name="connsiteX78" fmla="*/ 905757 w 1292545"/>
              <a:gd name="connsiteY78" fmla="*/ 287049 h 1138696"/>
              <a:gd name="connsiteX79" fmla="*/ 959546 w 1292545"/>
              <a:gd name="connsiteY79" fmla="*/ 260155 h 1138696"/>
              <a:gd name="connsiteX80" fmla="*/ 995405 w 1292545"/>
              <a:gd name="connsiteY80" fmla="*/ 224296 h 1138696"/>
              <a:gd name="connsiteX81" fmla="*/ 1004369 w 1292545"/>
              <a:gd name="connsiteY81" fmla="*/ 143614 h 1138696"/>
              <a:gd name="connsiteX82" fmla="*/ 977475 w 1292545"/>
              <a:gd name="connsiteY82" fmla="*/ 134649 h 1138696"/>
              <a:gd name="connsiteX83" fmla="*/ 941616 w 1292545"/>
              <a:gd name="connsiteY83" fmla="*/ 98790 h 1138696"/>
              <a:gd name="connsiteX84" fmla="*/ 923687 w 1292545"/>
              <a:gd name="connsiteY84" fmla="*/ 71896 h 1138696"/>
              <a:gd name="connsiteX85" fmla="*/ 896793 w 1292545"/>
              <a:gd name="connsiteY85" fmla="*/ 62931 h 1138696"/>
              <a:gd name="connsiteX86" fmla="*/ 878863 w 1292545"/>
              <a:gd name="connsiteY86" fmla="*/ 36037 h 1138696"/>
              <a:gd name="connsiteX87" fmla="*/ 816110 w 1292545"/>
              <a:gd name="connsiteY87" fmla="*/ 18108 h 1138696"/>
              <a:gd name="connsiteX88" fmla="*/ 798181 w 1292545"/>
              <a:gd name="connsiteY88" fmla="*/ 178 h 11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92545" h="1138696">
                <a:moveTo>
                  <a:pt x="798181" y="178"/>
                </a:moveTo>
                <a:cubicBezTo>
                  <a:pt x="780252" y="-1316"/>
                  <a:pt x="738489" y="7003"/>
                  <a:pt x="708534" y="9143"/>
                </a:cubicBezTo>
                <a:cubicBezTo>
                  <a:pt x="654800" y="12981"/>
                  <a:pt x="600624" y="11426"/>
                  <a:pt x="547169" y="18108"/>
                </a:cubicBezTo>
                <a:cubicBezTo>
                  <a:pt x="528416" y="20452"/>
                  <a:pt x="511310" y="30061"/>
                  <a:pt x="493381" y="36037"/>
                </a:cubicBezTo>
                <a:lnTo>
                  <a:pt x="466487" y="45002"/>
                </a:lnTo>
                <a:cubicBezTo>
                  <a:pt x="431466" y="80021"/>
                  <a:pt x="468213" y="48621"/>
                  <a:pt x="421663" y="71896"/>
                </a:cubicBezTo>
                <a:cubicBezTo>
                  <a:pt x="412026" y="76714"/>
                  <a:pt x="404406" y="85007"/>
                  <a:pt x="394769" y="89825"/>
                </a:cubicBezTo>
                <a:cubicBezTo>
                  <a:pt x="386317" y="94051"/>
                  <a:pt x="376327" y="94564"/>
                  <a:pt x="367875" y="98790"/>
                </a:cubicBezTo>
                <a:cubicBezTo>
                  <a:pt x="298362" y="133547"/>
                  <a:pt x="381686" y="103150"/>
                  <a:pt x="314087" y="125684"/>
                </a:cubicBezTo>
                <a:cubicBezTo>
                  <a:pt x="308110" y="131661"/>
                  <a:pt x="304311" y="141390"/>
                  <a:pt x="296157" y="143614"/>
                </a:cubicBezTo>
                <a:cubicBezTo>
                  <a:pt x="270051" y="150734"/>
                  <a:pt x="242166" y="148130"/>
                  <a:pt x="215475" y="152578"/>
                </a:cubicBezTo>
                <a:cubicBezTo>
                  <a:pt x="206154" y="154131"/>
                  <a:pt x="197546" y="158555"/>
                  <a:pt x="188581" y="161543"/>
                </a:cubicBezTo>
                <a:cubicBezTo>
                  <a:pt x="182605" y="170508"/>
                  <a:pt x="177383" y="180024"/>
                  <a:pt x="170652" y="188437"/>
                </a:cubicBezTo>
                <a:cubicBezTo>
                  <a:pt x="165372" y="195037"/>
                  <a:pt x="157071" y="199119"/>
                  <a:pt x="152722" y="206367"/>
                </a:cubicBezTo>
                <a:cubicBezTo>
                  <a:pt x="147860" y="214470"/>
                  <a:pt x="147983" y="224809"/>
                  <a:pt x="143757" y="233261"/>
                </a:cubicBezTo>
                <a:cubicBezTo>
                  <a:pt x="138939" y="242898"/>
                  <a:pt x="131804" y="251190"/>
                  <a:pt x="125828" y="260155"/>
                </a:cubicBezTo>
                <a:cubicBezTo>
                  <a:pt x="122840" y="272108"/>
                  <a:pt x="116863" y="283693"/>
                  <a:pt x="116863" y="296014"/>
                </a:cubicBezTo>
                <a:cubicBezTo>
                  <a:pt x="116863" y="409430"/>
                  <a:pt x="117212" y="395672"/>
                  <a:pt x="143757" y="475308"/>
                </a:cubicBezTo>
                <a:lnTo>
                  <a:pt x="152722" y="502202"/>
                </a:lnTo>
                <a:cubicBezTo>
                  <a:pt x="155710" y="511167"/>
                  <a:pt x="156445" y="521233"/>
                  <a:pt x="161687" y="529096"/>
                </a:cubicBezTo>
                <a:cubicBezTo>
                  <a:pt x="184304" y="563023"/>
                  <a:pt x="171997" y="548372"/>
                  <a:pt x="197546" y="573919"/>
                </a:cubicBezTo>
                <a:cubicBezTo>
                  <a:pt x="218713" y="637422"/>
                  <a:pt x="220996" y="616308"/>
                  <a:pt x="206510" y="681496"/>
                </a:cubicBezTo>
                <a:cubicBezTo>
                  <a:pt x="204460" y="690721"/>
                  <a:pt x="203038" y="700701"/>
                  <a:pt x="197546" y="708390"/>
                </a:cubicBezTo>
                <a:cubicBezTo>
                  <a:pt x="197538" y="708402"/>
                  <a:pt x="152727" y="753208"/>
                  <a:pt x="143757" y="762178"/>
                </a:cubicBezTo>
                <a:cubicBezTo>
                  <a:pt x="137780" y="768155"/>
                  <a:pt x="130516" y="773075"/>
                  <a:pt x="125828" y="780108"/>
                </a:cubicBezTo>
                <a:cubicBezTo>
                  <a:pt x="119852" y="789073"/>
                  <a:pt x="116312" y="800271"/>
                  <a:pt x="107899" y="807002"/>
                </a:cubicBezTo>
                <a:cubicBezTo>
                  <a:pt x="100520" y="812905"/>
                  <a:pt x="89970" y="812979"/>
                  <a:pt x="81005" y="815967"/>
                </a:cubicBezTo>
                <a:cubicBezTo>
                  <a:pt x="75028" y="821943"/>
                  <a:pt x="68355" y="827296"/>
                  <a:pt x="63075" y="833896"/>
                </a:cubicBezTo>
                <a:cubicBezTo>
                  <a:pt x="56344" y="842309"/>
                  <a:pt x="53559" y="854059"/>
                  <a:pt x="45146" y="860790"/>
                </a:cubicBezTo>
                <a:cubicBezTo>
                  <a:pt x="37767" y="866693"/>
                  <a:pt x="27217" y="866767"/>
                  <a:pt x="18252" y="869755"/>
                </a:cubicBezTo>
                <a:cubicBezTo>
                  <a:pt x="12275" y="875731"/>
                  <a:pt x="-2351" y="879666"/>
                  <a:pt x="322" y="887684"/>
                </a:cubicBezTo>
                <a:cubicBezTo>
                  <a:pt x="3310" y="896649"/>
                  <a:pt x="18764" y="892423"/>
                  <a:pt x="27216" y="896649"/>
                </a:cubicBezTo>
                <a:cubicBezTo>
                  <a:pt x="36853" y="901467"/>
                  <a:pt x="44264" y="910202"/>
                  <a:pt x="54110" y="914578"/>
                </a:cubicBezTo>
                <a:cubicBezTo>
                  <a:pt x="82177" y="927052"/>
                  <a:pt x="113951" y="934021"/>
                  <a:pt x="143757" y="941472"/>
                </a:cubicBezTo>
                <a:cubicBezTo>
                  <a:pt x="149734" y="947449"/>
                  <a:pt x="157338" y="952154"/>
                  <a:pt x="161687" y="959402"/>
                </a:cubicBezTo>
                <a:cubicBezTo>
                  <a:pt x="166549" y="967505"/>
                  <a:pt x="168602" y="977071"/>
                  <a:pt x="170652" y="986296"/>
                </a:cubicBezTo>
                <a:cubicBezTo>
                  <a:pt x="173422" y="998762"/>
                  <a:pt x="177895" y="1049169"/>
                  <a:pt x="188581" y="1066978"/>
                </a:cubicBezTo>
                <a:cubicBezTo>
                  <a:pt x="200888" y="1087489"/>
                  <a:pt x="212248" y="1086821"/>
                  <a:pt x="233405" y="1093872"/>
                </a:cubicBezTo>
                <a:cubicBezTo>
                  <a:pt x="239381" y="1099849"/>
                  <a:pt x="244087" y="1107453"/>
                  <a:pt x="251334" y="1111802"/>
                </a:cubicBezTo>
                <a:cubicBezTo>
                  <a:pt x="259437" y="1116664"/>
                  <a:pt x="269003" y="1118717"/>
                  <a:pt x="278228" y="1120767"/>
                </a:cubicBezTo>
                <a:cubicBezTo>
                  <a:pt x="300604" y="1125739"/>
                  <a:pt x="374768" y="1135839"/>
                  <a:pt x="394769" y="1138696"/>
                </a:cubicBezTo>
                <a:cubicBezTo>
                  <a:pt x="396287" y="1138558"/>
                  <a:pt x="492560" y="1137396"/>
                  <a:pt x="520275" y="1120767"/>
                </a:cubicBezTo>
                <a:cubicBezTo>
                  <a:pt x="527523" y="1116418"/>
                  <a:pt x="530957" y="1107186"/>
                  <a:pt x="538205" y="1102837"/>
                </a:cubicBezTo>
                <a:cubicBezTo>
                  <a:pt x="546308" y="1097975"/>
                  <a:pt x="556839" y="1098461"/>
                  <a:pt x="565099" y="1093872"/>
                </a:cubicBezTo>
                <a:cubicBezTo>
                  <a:pt x="583936" y="1083407"/>
                  <a:pt x="618887" y="1058014"/>
                  <a:pt x="618887" y="1058014"/>
                </a:cubicBezTo>
                <a:cubicBezTo>
                  <a:pt x="621875" y="1049049"/>
                  <a:pt x="621949" y="1038498"/>
                  <a:pt x="627852" y="1031119"/>
                </a:cubicBezTo>
                <a:cubicBezTo>
                  <a:pt x="651153" y="1001992"/>
                  <a:pt x="667191" y="1014960"/>
                  <a:pt x="699569" y="1022155"/>
                </a:cubicBezTo>
                <a:cubicBezTo>
                  <a:pt x="711596" y="1024828"/>
                  <a:pt x="723475" y="1028131"/>
                  <a:pt x="735428" y="1031119"/>
                </a:cubicBezTo>
                <a:cubicBezTo>
                  <a:pt x="768299" y="1028131"/>
                  <a:pt x="801034" y="1022155"/>
                  <a:pt x="834040" y="1022155"/>
                </a:cubicBezTo>
                <a:cubicBezTo>
                  <a:pt x="845301" y="1022155"/>
                  <a:pt x="884108" y="1035855"/>
                  <a:pt x="896793" y="1040084"/>
                </a:cubicBezTo>
                <a:cubicBezTo>
                  <a:pt x="978252" y="1028447"/>
                  <a:pt x="939503" y="1037800"/>
                  <a:pt x="1013334" y="1013190"/>
                </a:cubicBezTo>
                <a:cubicBezTo>
                  <a:pt x="1022299" y="1010202"/>
                  <a:pt x="1032365" y="1009467"/>
                  <a:pt x="1040228" y="1004225"/>
                </a:cubicBezTo>
                <a:lnTo>
                  <a:pt x="1067122" y="986296"/>
                </a:lnTo>
                <a:cubicBezTo>
                  <a:pt x="1088040" y="989284"/>
                  <a:pt x="1110976" y="985811"/>
                  <a:pt x="1129875" y="995261"/>
                </a:cubicBezTo>
                <a:cubicBezTo>
                  <a:pt x="1138327" y="999487"/>
                  <a:pt x="1132937" y="1014776"/>
                  <a:pt x="1138840" y="1022155"/>
                </a:cubicBezTo>
                <a:cubicBezTo>
                  <a:pt x="1145571" y="1030568"/>
                  <a:pt x="1156769" y="1034108"/>
                  <a:pt x="1165734" y="1040084"/>
                </a:cubicBezTo>
                <a:cubicBezTo>
                  <a:pt x="1183663" y="1037096"/>
                  <a:pt x="1202503" y="1037501"/>
                  <a:pt x="1219522" y="1031119"/>
                </a:cubicBezTo>
                <a:cubicBezTo>
                  <a:pt x="1227436" y="1028151"/>
                  <a:pt x="1230204" y="1017538"/>
                  <a:pt x="1237452" y="1013190"/>
                </a:cubicBezTo>
                <a:cubicBezTo>
                  <a:pt x="1245555" y="1008328"/>
                  <a:pt x="1255381" y="1007213"/>
                  <a:pt x="1264346" y="1004225"/>
                </a:cubicBezTo>
                <a:cubicBezTo>
                  <a:pt x="1270322" y="995260"/>
                  <a:pt x="1277457" y="986968"/>
                  <a:pt x="1282275" y="977331"/>
                </a:cubicBezTo>
                <a:cubicBezTo>
                  <a:pt x="1294714" y="952453"/>
                  <a:pt x="1297168" y="922711"/>
                  <a:pt x="1282275" y="896649"/>
                </a:cubicBezTo>
                <a:cubicBezTo>
                  <a:pt x="1277587" y="888444"/>
                  <a:pt x="1264346" y="890672"/>
                  <a:pt x="1255381" y="887684"/>
                </a:cubicBezTo>
                <a:cubicBezTo>
                  <a:pt x="1249405" y="878719"/>
                  <a:pt x="1244183" y="869203"/>
                  <a:pt x="1237452" y="860790"/>
                </a:cubicBezTo>
                <a:cubicBezTo>
                  <a:pt x="1232172" y="854190"/>
                  <a:pt x="1223302" y="850421"/>
                  <a:pt x="1219522" y="842861"/>
                </a:cubicBezTo>
                <a:cubicBezTo>
                  <a:pt x="1211070" y="825957"/>
                  <a:pt x="1207569" y="807002"/>
                  <a:pt x="1201593" y="789072"/>
                </a:cubicBezTo>
                <a:lnTo>
                  <a:pt x="1192628" y="762178"/>
                </a:lnTo>
                <a:lnTo>
                  <a:pt x="1183663" y="735284"/>
                </a:lnTo>
                <a:cubicBezTo>
                  <a:pt x="1180675" y="726319"/>
                  <a:pt x="1183664" y="711378"/>
                  <a:pt x="1174699" y="708390"/>
                </a:cubicBezTo>
                <a:cubicBezTo>
                  <a:pt x="1103666" y="684713"/>
                  <a:pt x="1139552" y="693568"/>
                  <a:pt x="1067122" y="681496"/>
                </a:cubicBezTo>
                <a:cubicBezTo>
                  <a:pt x="1061146" y="672531"/>
                  <a:pt x="1055924" y="663015"/>
                  <a:pt x="1049193" y="654602"/>
                </a:cubicBezTo>
                <a:cubicBezTo>
                  <a:pt x="1043913" y="648002"/>
                  <a:pt x="1035612" y="643920"/>
                  <a:pt x="1031263" y="636672"/>
                </a:cubicBezTo>
                <a:cubicBezTo>
                  <a:pt x="996353" y="578487"/>
                  <a:pt x="1049798" y="637276"/>
                  <a:pt x="1004369" y="591849"/>
                </a:cubicBezTo>
                <a:cubicBezTo>
                  <a:pt x="1001431" y="553646"/>
                  <a:pt x="1030730" y="466343"/>
                  <a:pt x="968510" y="466343"/>
                </a:cubicBezTo>
                <a:cubicBezTo>
                  <a:pt x="956189" y="466343"/>
                  <a:pt x="944605" y="472320"/>
                  <a:pt x="932652" y="475308"/>
                </a:cubicBezTo>
                <a:cubicBezTo>
                  <a:pt x="887792" y="467831"/>
                  <a:pt x="882395" y="474494"/>
                  <a:pt x="851969" y="448414"/>
                </a:cubicBezTo>
                <a:cubicBezTo>
                  <a:pt x="839134" y="437413"/>
                  <a:pt x="816110" y="412555"/>
                  <a:pt x="816110" y="412555"/>
                </a:cubicBezTo>
                <a:cubicBezTo>
                  <a:pt x="819098" y="382673"/>
                  <a:pt x="820508" y="352590"/>
                  <a:pt x="825075" y="322908"/>
                </a:cubicBezTo>
                <a:cubicBezTo>
                  <a:pt x="826512" y="313568"/>
                  <a:pt x="825405" y="299852"/>
                  <a:pt x="834040" y="296014"/>
                </a:cubicBezTo>
                <a:cubicBezTo>
                  <a:pt x="856055" y="286229"/>
                  <a:pt x="881851" y="290037"/>
                  <a:pt x="905757" y="287049"/>
                </a:cubicBezTo>
                <a:cubicBezTo>
                  <a:pt x="931787" y="278372"/>
                  <a:pt x="937429" y="279113"/>
                  <a:pt x="959546" y="260155"/>
                </a:cubicBezTo>
                <a:cubicBezTo>
                  <a:pt x="972381" y="249154"/>
                  <a:pt x="995405" y="224296"/>
                  <a:pt x="995405" y="224296"/>
                </a:cubicBezTo>
                <a:cubicBezTo>
                  <a:pt x="1001382" y="206366"/>
                  <a:pt x="1026781" y="166026"/>
                  <a:pt x="1004369" y="143614"/>
                </a:cubicBezTo>
                <a:cubicBezTo>
                  <a:pt x="997687" y="136932"/>
                  <a:pt x="986440" y="137637"/>
                  <a:pt x="977475" y="134649"/>
                </a:cubicBezTo>
                <a:cubicBezTo>
                  <a:pt x="965522" y="122696"/>
                  <a:pt x="950993" y="112855"/>
                  <a:pt x="941616" y="98790"/>
                </a:cubicBezTo>
                <a:cubicBezTo>
                  <a:pt x="935640" y="89825"/>
                  <a:pt x="932100" y="78627"/>
                  <a:pt x="923687" y="71896"/>
                </a:cubicBezTo>
                <a:cubicBezTo>
                  <a:pt x="916308" y="65993"/>
                  <a:pt x="905758" y="65919"/>
                  <a:pt x="896793" y="62931"/>
                </a:cubicBezTo>
                <a:cubicBezTo>
                  <a:pt x="890816" y="53966"/>
                  <a:pt x="887276" y="42768"/>
                  <a:pt x="878863" y="36037"/>
                </a:cubicBezTo>
                <a:cubicBezTo>
                  <a:pt x="872835" y="31215"/>
                  <a:pt x="818691" y="18882"/>
                  <a:pt x="816110" y="18108"/>
                </a:cubicBezTo>
                <a:cubicBezTo>
                  <a:pt x="753193" y="-767"/>
                  <a:pt x="816110" y="1672"/>
                  <a:pt x="798181" y="178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32991" y="4787153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[Farhan Beg 2014]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5943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Sindh valley has been identified as a potential Wind Energy source for integration into the supergrid for the power flow analysis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64219" y="6484249"/>
            <a:ext cx="2895600" cy="365125"/>
          </a:xfrm>
        </p:spPr>
        <p:txBody>
          <a:bodyPr/>
          <a:lstStyle/>
          <a:p>
            <a:r>
              <a:rPr lang="en-US" dirty="0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 Wind Resources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39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Assessment of Bhutan</a:t>
            </a:r>
            <a:endParaRPr lang="en-US" dirty="0"/>
          </a:p>
        </p:txBody>
      </p:sp>
      <p:pic>
        <p:nvPicPr>
          <p:cNvPr id="2050" name="Picture 2" descr="http://farm3.staticflickr.com/2081/2124546564_d456777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1295400"/>
            <a:ext cx="3886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2954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As of 2012, only about 70% of households had access to electricity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Hydro power potential of around 30GW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Exports more than 75% of hydroelectricity to India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Developmental goals based on foreign exchange from the export of hydro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0015" y="4563035"/>
            <a:ext cx="1553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www.nrel.gov</a:t>
            </a:r>
            <a:endParaRPr lang="en-US" sz="1200" dirty="0"/>
          </a:p>
        </p:txBody>
      </p:sp>
      <p:pic>
        <p:nvPicPr>
          <p:cNvPr id="6" name="Picture 5" descr="193_27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779438" y="4808204"/>
            <a:ext cx="5396865" cy="1506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5636" y="6315182"/>
            <a:ext cx="4854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Figure: Bhutan Total Electricity Exports	Source: www.tudorancea.com</a:t>
            </a:r>
            <a:endParaRPr lang="en-US" sz="1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9618"/>
            <a:ext cx="2895600" cy="365125"/>
          </a:xfrm>
        </p:spPr>
        <p:txBody>
          <a:bodyPr/>
          <a:lstStyle/>
          <a:p>
            <a:r>
              <a:rPr lang="en-US" dirty="0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Energy Assessment of Bangladesh</a:t>
            </a:r>
            <a:endParaRPr lang="en-US" sz="4000" dirty="0"/>
          </a:p>
        </p:txBody>
      </p:sp>
      <p:pic>
        <p:nvPicPr>
          <p:cNvPr id="6" name="Picture 5" descr="http://engj.org/index.php/ej/article/viewFile/225/146/21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8194"/>
            <a:ext cx="5638800" cy="454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http://upload.wikimedia.org/wikipedia/commons/4/4f/LocationBangladesh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http://upload.wikimedia.org/wikipedia/commons/4/4f/LocationBangladesh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http://upload.wikimedia.org/wikipedia/commons/4/4f/LocationBangladesh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0" name="Picture 8" descr="File:LocationBangladesh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11576"/>
            <a:ext cx="3879989" cy="4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5803402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wikipedia.org/</a:t>
            </a:r>
            <a:r>
              <a:rPr lang="en-US" sz="1100" dirty="0" err="1"/>
              <a:t>b</a:t>
            </a:r>
            <a:r>
              <a:rPr lang="en-US" sz="1100" dirty="0" err="1" smtClean="0"/>
              <a:t>angladeshelectricity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237876" y="5982560"/>
            <a:ext cx="2366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Wikipedia.org/</a:t>
            </a:r>
            <a:r>
              <a:rPr lang="en-US" sz="1050" dirty="0" err="1" smtClean="0"/>
              <a:t>bangladesh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644189"/>
            <a:ext cx="2472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Bangladesh location</a:t>
            </a:r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98346806"/>
              </p:ext>
            </p:extLst>
          </p:nvPr>
        </p:nvGraphicFramePr>
        <p:xfrm>
          <a:off x="1524000" y="1295400"/>
          <a:ext cx="60960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217138" y="1511144"/>
            <a:ext cx="4103594" cy="10975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786455">
            <a:off x="2247684" y="1859862"/>
            <a:ext cx="2335768" cy="400110"/>
          </a:xfrm>
          <a:prstGeom prst="rect">
            <a:avLst/>
          </a:prstGeom>
          <a:noFill/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Growth Rate of 6.6%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1" y="5562600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Electricity capacity will be nearly 10,000 MW by 2020, which is far from the estimated demand of 15000 MW.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Electricity </a:t>
            </a:r>
            <a:r>
              <a:rPr lang="en-US" sz="3200" dirty="0"/>
              <a:t>Generation </a:t>
            </a:r>
            <a:r>
              <a:rPr lang="en-US" sz="3200" dirty="0" smtClean="0"/>
              <a:t>Capacity of Bangladesh</a:t>
            </a:r>
            <a:endParaRPr lang="en-US" sz="32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41957" y="6208931"/>
            <a:ext cx="1712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err="1"/>
              <a:t>Farhan</a:t>
            </a:r>
            <a:r>
              <a:rPr lang="en-US" sz="1000" dirty="0"/>
              <a:t> Beg 2014</a:t>
            </a:r>
            <a:r>
              <a:rPr lang="en-US" sz="1000" dirty="0" smtClean="0"/>
              <a:t>]</a:t>
            </a:r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Assessment of Sri Lanka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Sri Lanka has total identified hydro power potential of </a:t>
            </a:r>
            <a:r>
              <a:rPr lang="en-IN" sz="2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2GW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out of which nearly </a:t>
            </a:r>
            <a:r>
              <a:rPr lang="en-IN" sz="2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1.5GW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has already been </a:t>
            </a:r>
            <a:r>
              <a:rPr lang="en-IN" sz="2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harnessed</a:t>
            </a:r>
          </a:p>
          <a:p>
            <a:pPr algn="just"/>
            <a:r>
              <a:rPr lang="en-IN" sz="2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Energy demand will outpace energy generated in Sri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</a:t>
            </a:r>
            <a:r>
              <a:rPr lang="en-IN" sz="2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anka in the next 20 years. </a:t>
            </a:r>
          </a:p>
        </p:txBody>
      </p:sp>
      <p:pic>
        <p:nvPicPr>
          <p:cNvPr id="4098" name="Picture 2" descr="http://www.mysrilankaholidays.com/images/srilanka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048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5863" y="5647765"/>
            <a:ext cx="2250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www.wikipedia.org/srilanka</a:t>
            </a:r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Energy Assessment of Nepal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energy4livelihood.net/wp-content/uploads/2012/07/Timeline-energy-m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953000" cy="43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1771992"/>
            <a:ext cx="3810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Overall fuel wood supplies nearly 80% of energy consumption.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Total potential of electricity generation about 83GW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Potential tapped 0.28GW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40% of households have access to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775602"/>
            <a:ext cx="2109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energy4livelihood.com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Country-wise Potential/Tapped 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06196198"/>
              </p:ext>
            </p:extLst>
          </p:nvPr>
        </p:nvGraphicFramePr>
        <p:xfrm>
          <a:off x="1600200" y="1066800"/>
          <a:ext cx="5943600" cy="554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829050" y="3667125"/>
            <a:ext cx="520065" cy="59436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9050" y="5375910"/>
            <a:ext cx="52233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26784" y="3307026"/>
            <a:ext cx="52233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94885" y="2780405"/>
            <a:ext cx="520065" cy="32863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0720" y="2944724"/>
            <a:ext cx="520065" cy="49951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6414642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err="1"/>
              <a:t>Farhan</a:t>
            </a:r>
            <a:r>
              <a:rPr lang="en-US" sz="1000" dirty="0"/>
              <a:t> Beg 2014]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5152" y="6390200"/>
            <a:ext cx="2895600" cy="365125"/>
          </a:xfrm>
        </p:spPr>
        <p:txBody>
          <a:bodyPr/>
          <a:lstStyle/>
          <a:p>
            <a:r>
              <a:rPr lang="en-US" dirty="0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Supergrid</a:t>
            </a:r>
            <a:r>
              <a:rPr lang="en-US" dirty="0" smtClean="0"/>
              <a:t> </a:t>
            </a:r>
            <a:r>
              <a:rPr lang="en-US" dirty="0" smtClean="0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Provide </a:t>
            </a:r>
            <a:r>
              <a:rPr lang="en-IN" dirty="0"/>
              <a:t>an electricity highway for the flow of electric power between nations </a:t>
            </a:r>
          </a:p>
          <a:p>
            <a:pPr algn="just"/>
            <a:r>
              <a:rPr lang="en-IN" dirty="0" smtClean="0"/>
              <a:t>Provide </a:t>
            </a:r>
            <a:r>
              <a:rPr lang="en-IN" dirty="0"/>
              <a:t>a capability to interconnect the asynchronous transmission systems of the subcontinent </a:t>
            </a:r>
            <a:endParaRPr lang="en-IN" dirty="0" smtClean="0"/>
          </a:p>
          <a:p>
            <a:pPr algn="just"/>
            <a:r>
              <a:rPr lang="en-IN" dirty="0"/>
              <a:t>E</a:t>
            </a:r>
            <a:r>
              <a:rPr lang="en-IN" dirty="0" smtClean="0"/>
              <a:t>fficiently control </a:t>
            </a:r>
            <a:r>
              <a:rPr lang="en-IN" dirty="0"/>
              <a:t>the exchange of seasonally varying production and storage capacities. </a:t>
            </a:r>
            <a:endParaRPr lang="en-I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47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Supergrid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525963"/>
          </a:xfrm>
        </p:spPr>
        <p:txBody>
          <a:bodyPr/>
          <a:lstStyle/>
          <a:p>
            <a:pPr algn="just"/>
            <a:r>
              <a:rPr lang="en-US" dirty="0" smtClean="0">
                <a:latin typeface="Arial Narrow" panose="020B0606020202030204" pitchFamily="34" charset="0"/>
              </a:rPr>
              <a:t>High Voltage Energy Corridor that is based on an HVDC transmission network </a:t>
            </a:r>
          </a:p>
          <a:p>
            <a:pPr algn="just"/>
            <a:r>
              <a:rPr lang="en-US" dirty="0" smtClean="0">
                <a:latin typeface="Arial Narrow" panose="020B0606020202030204" pitchFamily="34" charset="0"/>
              </a:rPr>
              <a:t>Carries large quantities of power across long distances and between countries</a:t>
            </a:r>
          </a:p>
          <a:p>
            <a:pPr algn="just"/>
            <a:r>
              <a:rPr lang="en-US" dirty="0" smtClean="0">
                <a:latin typeface="Arial Narrow" panose="020B0606020202030204" pitchFamily="34" charset="0"/>
              </a:rPr>
              <a:t>Capability of integrating renewable energy into the grids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enewableenergymagazine.com/ficheroenergias/fotos/panorama/ampliada/p/power_cabl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0" algn="just"/>
            <a:r>
              <a:rPr lang="en-IN" dirty="0" smtClean="0"/>
              <a:t>Three-Phase </a:t>
            </a:r>
            <a:r>
              <a:rPr lang="en-IN" dirty="0"/>
              <a:t>AC technology 50 Hz (AC grids) with voltages &gt;</a:t>
            </a:r>
            <a:r>
              <a:rPr lang="en-IN" dirty="0">
                <a:solidFill>
                  <a:srgbClr val="FF0000"/>
                </a:solidFill>
              </a:rPr>
              <a:t>400 </a:t>
            </a:r>
            <a:r>
              <a:rPr lang="en-IN" dirty="0"/>
              <a:t>k</a:t>
            </a:r>
            <a:r>
              <a:rPr lang="en-IN" dirty="0" smtClean="0"/>
              <a:t>V </a:t>
            </a:r>
            <a:r>
              <a:rPr lang="en-IN" dirty="0"/>
              <a:t>(750 k</a:t>
            </a:r>
            <a:r>
              <a:rPr lang="en-IN" dirty="0" smtClean="0"/>
              <a:t>V, 1000 kV) </a:t>
            </a:r>
            <a:endParaRPr lang="en-US" dirty="0"/>
          </a:p>
          <a:p>
            <a:pPr lvl="0" algn="just"/>
            <a:r>
              <a:rPr lang="en-IN" dirty="0" smtClean="0"/>
              <a:t>Three-Phase </a:t>
            </a:r>
            <a:r>
              <a:rPr lang="en-IN" dirty="0"/>
              <a:t>AC technology with reduced frequency (AC </a:t>
            </a:r>
            <a:r>
              <a:rPr lang="en-IN" dirty="0" smtClean="0"/>
              <a:t>grids </a:t>
            </a:r>
            <a:r>
              <a:rPr lang="en-IN" dirty="0" smtClean="0">
                <a:solidFill>
                  <a:srgbClr val="FF0000"/>
                </a:solidFill>
              </a:rPr>
              <a:t>16 </a:t>
            </a:r>
            <a:r>
              <a:rPr lang="en-IN" dirty="0">
                <a:solidFill>
                  <a:srgbClr val="FF0000"/>
                </a:solidFill>
              </a:rPr>
              <a:t>2/3 </a:t>
            </a:r>
            <a:r>
              <a:rPr lang="en-IN" dirty="0" smtClean="0"/>
              <a:t>Hz) </a:t>
            </a:r>
            <a:r>
              <a:rPr lang="en-IN" dirty="0"/>
              <a:t>with voltages </a:t>
            </a:r>
            <a:r>
              <a:rPr lang="en-IN" dirty="0" smtClean="0"/>
              <a:t>&gt;</a:t>
            </a:r>
            <a:r>
              <a:rPr lang="en-IN" dirty="0" smtClean="0">
                <a:solidFill>
                  <a:srgbClr val="FF0000"/>
                </a:solidFill>
              </a:rPr>
              <a:t>400</a:t>
            </a:r>
            <a:r>
              <a:rPr lang="en-IN" dirty="0" smtClean="0"/>
              <a:t> </a:t>
            </a:r>
            <a:r>
              <a:rPr lang="en-IN" dirty="0" smtClean="0"/>
              <a:t>kV</a:t>
            </a:r>
            <a:endParaRPr lang="en-US" dirty="0"/>
          </a:p>
          <a:p>
            <a:pPr algn="just"/>
            <a:r>
              <a:rPr lang="en-IN" dirty="0" smtClean="0"/>
              <a:t>High Voltage Direct Current Transmission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05177" y="5511296"/>
            <a:ext cx="3505200" cy="1101827"/>
            <a:chOff x="2208951" y="4977661"/>
            <a:chExt cx="3505200" cy="1101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597524" y="4977661"/>
                  <a:ext cx="238847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P</a:t>
                  </a:r>
                  <a:r>
                    <a:rPr lang="en-US" sz="2400" dirty="0" smtClean="0"/>
                    <a:t>=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𝑉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2400" dirty="0" smtClean="0"/>
                    <a:t>*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𝑉</m:t>
                      </m:r>
                      <m:r>
                        <a:rPr lang="en-US" sz="2400" i="1" dirty="0" smtClean="0"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2400" dirty="0" smtClean="0"/>
                    <a:t>*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𝑆𝑖𝑛</m:t>
                      </m:r>
                    </m:oMath>
                  </a14:m>
                  <a:r>
                    <a:rPr lang="en-US" sz="2400" dirty="0" smtClean="0"/>
                    <a:t>(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a14:m>
                  <a:r>
                    <a:rPr lang="en-US" sz="2400" dirty="0" smtClean="0"/>
                    <a:t>)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7524" y="4977661"/>
                  <a:ext cx="2388474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378" t="-13684" r="-3316" b="-34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2208951" y="5477435"/>
              <a:ext cx="35052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590335" y="5556268"/>
                  <a:ext cx="26511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2*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US" sz="2800" dirty="0" smtClean="0"/>
                    <a:t>*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𝑓𝑟𝑒𝑞𝑢𝑒𝑛𝑐𝑦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335" y="5556268"/>
                  <a:ext cx="265111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828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605177" y="5049631"/>
            <a:ext cx="3211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Power transfer equation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41453" y="6401894"/>
            <a:ext cx="2895600" cy="365125"/>
          </a:xfrm>
        </p:spPr>
        <p:txBody>
          <a:bodyPr/>
          <a:lstStyle/>
          <a:p>
            <a:r>
              <a:rPr lang="en-US" dirty="0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Increase in Transmission Voltage Levels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4890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371600" y="2971800"/>
            <a:ext cx="6675877" cy="3752909"/>
            <a:chOff x="1371600" y="2971800"/>
            <a:chExt cx="6675877" cy="3752909"/>
          </a:xfrm>
        </p:grpSpPr>
        <p:sp>
          <p:nvSpPr>
            <p:cNvPr id="5" name="Oval 4"/>
            <p:cNvSpPr/>
            <p:nvPr/>
          </p:nvSpPr>
          <p:spPr>
            <a:xfrm>
              <a:off x="4267200" y="2971800"/>
              <a:ext cx="1371600" cy="2667000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10200" y="2971800"/>
              <a:ext cx="1371600" cy="2667000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0600" y="6248400"/>
              <a:ext cx="152400" cy="152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600" y="6477000"/>
              <a:ext cx="152400" cy="1524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70929" y="6139934"/>
              <a:ext cx="3076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Synchronous System Connections</a:t>
              </a:r>
            </a:p>
            <a:p>
              <a:r>
                <a:rPr lang="en-US" sz="1600" dirty="0" smtClean="0"/>
                <a:t>Asynchronous System Connections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71600" y="6193795"/>
              <a:ext cx="32004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100" dirty="0">
                  <a:solidFill>
                    <a:prstClr val="black"/>
                  </a:solidFill>
                </a:rPr>
                <a:t>Source: </a:t>
              </a:r>
              <a:r>
                <a:rPr lang="en-US" sz="1100" dirty="0" err="1">
                  <a:solidFill>
                    <a:prstClr val="black"/>
                  </a:solidFill>
                </a:rPr>
                <a:t>PowerGrid</a:t>
              </a:r>
              <a:r>
                <a:rPr lang="en-US" sz="1100" dirty="0">
                  <a:solidFill>
                    <a:prstClr val="black"/>
                  </a:solidFill>
                </a:rPr>
                <a:t> Corporation </a:t>
              </a:r>
              <a:r>
                <a:rPr lang="en-US" sz="1100" dirty="0" smtClean="0">
                  <a:solidFill>
                    <a:prstClr val="black"/>
                  </a:solidFill>
                </a:rPr>
                <a:t>of India </a:t>
              </a:r>
              <a:r>
                <a:rPr lang="en-US" sz="1100" dirty="0">
                  <a:solidFill>
                    <a:prstClr val="black"/>
                  </a:solidFill>
                </a:rPr>
                <a:t>Limited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75329" y="6446837"/>
            <a:ext cx="2895600" cy="365125"/>
          </a:xfrm>
        </p:spPr>
        <p:txBody>
          <a:bodyPr/>
          <a:lstStyle/>
          <a:p>
            <a:r>
              <a:rPr lang="en-US" dirty="0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5" y="228600"/>
            <a:ext cx="8229600" cy="1143000"/>
          </a:xfrm>
        </p:spPr>
        <p:txBody>
          <a:bodyPr/>
          <a:lstStyle/>
          <a:p>
            <a:r>
              <a:rPr lang="en-US" dirty="0" smtClean="0"/>
              <a:t>Multi Terminal DC Connections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59791" y="1455655"/>
            <a:ext cx="3955417" cy="3639768"/>
            <a:chOff x="1059791" y="1455655"/>
            <a:chExt cx="3955417" cy="3639768"/>
          </a:xfrm>
        </p:grpSpPr>
        <p:sp>
          <p:nvSpPr>
            <p:cNvPr id="3" name="Oval 2"/>
            <p:cNvSpPr/>
            <p:nvPr/>
          </p:nvSpPr>
          <p:spPr>
            <a:xfrm>
              <a:off x="1059791" y="2747597"/>
              <a:ext cx="167004" cy="16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99791" y="4928419"/>
              <a:ext cx="167004" cy="16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848204" y="3726649"/>
              <a:ext cx="167004" cy="16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74656" y="1455655"/>
              <a:ext cx="167004" cy="16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3486117" y="1905934"/>
              <a:ext cx="167004" cy="111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3474656" y="1812608"/>
              <a:ext cx="167004" cy="111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2499791" y="4627158"/>
              <a:ext cx="167004" cy="111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5400000">
              <a:off x="2491604" y="4535470"/>
              <a:ext cx="167004" cy="111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38880" y="3749571"/>
              <a:ext cx="167004" cy="111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542031" y="3754483"/>
              <a:ext cx="167004" cy="111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449466" y="2775431"/>
              <a:ext cx="167004" cy="111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65964" y="2775431"/>
              <a:ext cx="167004" cy="111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3" idx="6"/>
              <a:endCxn id="17" idx="2"/>
            </p:cNvCxnSpPr>
            <p:nvPr/>
          </p:nvCxnSpPr>
          <p:spPr>
            <a:xfrm>
              <a:off x="1226795" y="2831099"/>
              <a:ext cx="13917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88636" y="2831099"/>
              <a:ext cx="15308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09035" y="3805239"/>
              <a:ext cx="13917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299710" y="3795415"/>
              <a:ext cx="13917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558158" y="1617771"/>
              <a:ext cx="0" cy="16700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574531" y="2030367"/>
              <a:ext cx="0" cy="16700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83293" y="4761416"/>
              <a:ext cx="0" cy="16700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1099016" y="2781932"/>
              <a:ext cx="88554" cy="104835"/>
            </a:xfrm>
            <a:custGeom>
              <a:avLst/>
              <a:gdLst>
                <a:gd name="connsiteX0" fmla="*/ 0 w 242432"/>
                <a:gd name="connsiteY0" fmla="*/ 161431 h 287002"/>
                <a:gd name="connsiteX1" fmla="*/ 71717 w 242432"/>
                <a:gd name="connsiteY1" fmla="*/ 66 h 287002"/>
                <a:gd name="connsiteX2" fmla="*/ 116541 w 242432"/>
                <a:gd name="connsiteY2" fmla="*/ 143501 h 287002"/>
                <a:gd name="connsiteX3" fmla="*/ 179294 w 242432"/>
                <a:gd name="connsiteY3" fmla="*/ 286936 h 287002"/>
                <a:gd name="connsiteX4" fmla="*/ 233082 w 242432"/>
                <a:gd name="connsiteY4" fmla="*/ 125572 h 287002"/>
                <a:gd name="connsiteX5" fmla="*/ 242047 w 242432"/>
                <a:gd name="connsiteY5" fmla="*/ 152466 h 28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432" h="287002">
                  <a:moveTo>
                    <a:pt x="0" y="161431"/>
                  </a:moveTo>
                  <a:cubicBezTo>
                    <a:pt x="26147" y="82242"/>
                    <a:pt x="52294" y="3054"/>
                    <a:pt x="71717" y="66"/>
                  </a:cubicBezTo>
                  <a:cubicBezTo>
                    <a:pt x="91140" y="-2922"/>
                    <a:pt x="98612" y="95689"/>
                    <a:pt x="116541" y="143501"/>
                  </a:cubicBezTo>
                  <a:cubicBezTo>
                    <a:pt x="134470" y="191313"/>
                    <a:pt x="159871" y="289924"/>
                    <a:pt x="179294" y="286936"/>
                  </a:cubicBezTo>
                  <a:cubicBezTo>
                    <a:pt x="198717" y="283948"/>
                    <a:pt x="222623" y="147984"/>
                    <a:pt x="233082" y="125572"/>
                  </a:cubicBezTo>
                  <a:cubicBezTo>
                    <a:pt x="243541" y="103160"/>
                    <a:pt x="242794" y="127813"/>
                    <a:pt x="242047" y="15246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548091" y="4959504"/>
              <a:ext cx="88554" cy="104835"/>
            </a:xfrm>
            <a:custGeom>
              <a:avLst/>
              <a:gdLst>
                <a:gd name="connsiteX0" fmla="*/ 0 w 242432"/>
                <a:gd name="connsiteY0" fmla="*/ 161431 h 287002"/>
                <a:gd name="connsiteX1" fmla="*/ 71717 w 242432"/>
                <a:gd name="connsiteY1" fmla="*/ 66 h 287002"/>
                <a:gd name="connsiteX2" fmla="*/ 116541 w 242432"/>
                <a:gd name="connsiteY2" fmla="*/ 143501 h 287002"/>
                <a:gd name="connsiteX3" fmla="*/ 179294 w 242432"/>
                <a:gd name="connsiteY3" fmla="*/ 286936 h 287002"/>
                <a:gd name="connsiteX4" fmla="*/ 233082 w 242432"/>
                <a:gd name="connsiteY4" fmla="*/ 125572 h 287002"/>
                <a:gd name="connsiteX5" fmla="*/ 242047 w 242432"/>
                <a:gd name="connsiteY5" fmla="*/ 152466 h 28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432" h="287002">
                  <a:moveTo>
                    <a:pt x="0" y="161431"/>
                  </a:moveTo>
                  <a:cubicBezTo>
                    <a:pt x="26147" y="82242"/>
                    <a:pt x="52294" y="3054"/>
                    <a:pt x="71717" y="66"/>
                  </a:cubicBezTo>
                  <a:cubicBezTo>
                    <a:pt x="91140" y="-2922"/>
                    <a:pt x="98612" y="95689"/>
                    <a:pt x="116541" y="143501"/>
                  </a:cubicBezTo>
                  <a:cubicBezTo>
                    <a:pt x="134470" y="191313"/>
                    <a:pt x="159871" y="289924"/>
                    <a:pt x="179294" y="286936"/>
                  </a:cubicBezTo>
                  <a:cubicBezTo>
                    <a:pt x="198717" y="283948"/>
                    <a:pt x="222623" y="147984"/>
                    <a:pt x="233082" y="125572"/>
                  </a:cubicBezTo>
                  <a:cubicBezTo>
                    <a:pt x="243541" y="103160"/>
                    <a:pt x="242794" y="127813"/>
                    <a:pt x="242047" y="15246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513951" y="1486739"/>
              <a:ext cx="88554" cy="104835"/>
            </a:xfrm>
            <a:custGeom>
              <a:avLst/>
              <a:gdLst>
                <a:gd name="connsiteX0" fmla="*/ 0 w 242432"/>
                <a:gd name="connsiteY0" fmla="*/ 161431 h 287002"/>
                <a:gd name="connsiteX1" fmla="*/ 71717 w 242432"/>
                <a:gd name="connsiteY1" fmla="*/ 66 h 287002"/>
                <a:gd name="connsiteX2" fmla="*/ 116541 w 242432"/>
                <a:gd name="connsiteY2" fmla="*/ 143501 h 287002"/>
                <a:gd name="connsiteX3" fmla="*/ 179294 w 242432"/>
                <a:gd name="connsiteY3" fmla="*/ 286936 h 287002"/>
                <a:gd name="connsiteX4" fmla="*/ 233082 w 242432"/>
                <a:gd name="connsiteY4" fmla="*/ 125572 h 287002"/>
                <a:gd name="connsiteX5" fmla="*/ 242047 w 242432"/>
                <a:gd name="connsiteY5" fmla="*/ 152466 h 28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432" h="287002">
                  <a:moveTo>
                    <a:pt x="0" y="161431"/>
                  </a:moveTo>
                  <a:cubicBezTo>
                    <a:pt x="26147" y="82242"/>
                    <a:pt x="52294" y="3054"/>
                    <a:pt x="71717" y="66"/>
                  </a:cubicBezTo>
                  <a:cubicBezTo>
                    <a:pt x="91140" y="-2922"/>
                    <a:pt x="98612" y="95689"/>
                    <a:pt x="116541" y="143501"/>
                  </a:cubicBezTo>
                  <a:cubicBezTo>
                    <a:pt x="134470" y="191313"/>
                    <a:pt x="159871" y="289924"/>
                    <a:pt x="179294" y="286936"/>
                  </a:cubicBezTo>
                  <a:cubicBezTo>
                    <a:pt x="198717" y="283948"/>
                    <a:pt x="222623" y="147984"/>
                    <a:pt x="233082" y="125572"/>
                  </a:cubicBezTo>
                  <a:cubicBezTo>
                    <a:pt x="243541" y="103160"/>
                    <a:pt x="242794" y="127813"/>
                    <a:pt x="242047" y="15246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887429" y="3760984"/>
              <a:ext cx="88554" cy="104835"/>
            </a:xfrm>
            <a:custGeom>
              <a:avLst/>
              <a:gdLst>
                <a:gd name="connsiteX0" fmla="*/ 0 w 242432"/>
                <a:gd name="connsiteY0" fmla="*/ 161431 h 287002"/>
                <a:gd name="connsiteX1" fmla="*/ 71717 w 242432"/>
                <a:gd name="connsiteY1" fmla="*/ 66 h 287002"/>
                <a:gd name="connsiteX2" fmla="*/ 116541 w 242432"/>
                <a:gd name="connsiteY2" fmla="*/ 143501 h 287002"/>
                <a:gd name="connsiteX3" fmla="*/ 179294 w 242432"/>
                <a:gd name="connsiteY3" fmla="*/ 286936 h 287002"/>
                <a:gd name="connsiteX4" fmla="*/ 233082 w 242432"/>
                <a:gd name="connsiteY4" fmla="*/ 125572 h 287002"/>
                <a:gd name="connsiteX5" fmla="*/ 242047 w 242432"/>
                <a:gd name="connsiteY5" fmla="*/ 152466 h 28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432" h="287002">
                  <a:moveTo>
                    <a:pt x="0" y="161431"/>
                  </a:moveTo>
                  <a:cubicBezTo>
                    <a:pt x="26147" y="82242"/>
                    <a:pt x="52294" y="3054"/>
                    <a:pt x="71717" y="66"/>
                  </a:cubicBezTo>
                  <a:cubicBezTo>
                    <a:pt x="91140" y="-2922"/>
                    <a:pt x="98612" y="95689"/>
                    <a:pt x="116541" y="143501"/>
                  </a:cubicBezTo>
                  <a:cubicBezTo>
                    <a:pt x="134470" y="191313"/>
                    <a:pt x="159871" y="289924"/>
                    <a:pt x="179294" y="286936"/>
                  </a:cubicBezTo>
                  <a:cubicBezTo>
                    <a:pt x="198717" y="283948"/>
                    <a:pt x="222623" y="147984"/>
                    <a:pt x="233082" y="125572"/>
                  </a:cubicBezTo>
                  <a:cubicBezTo>
                    <a:pt x="243541" y="103160"/>
                    <a:pt x="242794" y="127813"/>
                    <a:pt x="242047" y="15246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10614" y="2708302"/>
              <a:ext cx="278339" cy="2455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44123" y="4095039"/>
              <a:ext cx="278339" cy="2455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29698" y="3682442"/>
              <a:ext cx="278339" cy="2455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35361" y="2163036"/>
              <a:ext cx="278339" cy="2455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583293" y="4340632"/>
              <a:ext cx="0" cy="16700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92026" y="3810151"/>
              <a:ext cx="13917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987317" y="2834349"/>
              <a:ext cx="13917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569619" y="2418452"/>
              <a:ext cx="0" cy="16700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83293" y="3928035"/>
              <a:ext cx="0" cy="16700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140403" y="2640306"/>
              <a:ext cx="0" cy="38808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879818" y="3611196"/>
              <a:ext cx="0" cy="38808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57061" y="3928035"/>
              <a:ext cx="56200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331463" y="2585456"/>
              <a:ext cx="445343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712252" y="2708302"/>
              <a:ext cx="276702" cy="20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2454017" y="4114686"/>
              <a:ext cx="276702" cy="20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4031546" y="3710252"/>
              <a:ext cx="276702" cy="20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436998" y="2182683"/>
              <a:ext cx="276702" cy="20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>
              <a:off x="1745136" y="2723013"/>
              <a:ext cx="88554" cy="104835"/>
            </a:xfrm>
            <a:custGeom>
              <a:avLst/>
              <a:gdLst>
                <a:gd name="connsiteX0" fmla="*/ 0 w 242432"/>
                <a:gd name="connsiteY0" fmla="*/ 161431 h 287002"/>
                <a:gd name="connsiteX1" fmla="*/ 71717 w 242432"/>
                <a:gd name="connsiteY1" fmla="*/ 66 h 287002"/>
                <a:gd name="connsiteX2" fmla="*/ 116541 w 242432"/>
                <a:gd name="connsiteY2" fmla="*/ 143501 h 287002"/>
                <a:gd name="connsiteX3" fmla="*/ 179294 w 242432"/>
                <a:gd name="connsiteY3" fmla="*/ 286936 h 287002"/>
                <a:gd name="connsiteX4" fmla="*/ 233082 w 242432"/>
                <a:gd name="connsiteY4" fmla="*/ 125572 h 287002"/>
                <a:gd name="connsiteX5" fmla="*/ 242047 w 242432"/>
                <a:gd name="connsiteY5" fmla="*/ 152466 h 28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432" h="287002">
                  <a:moveTo>
                    <a:pt x="0" y="161431"/>
                  </a:moveTo>
                  <a:cubicBezTo>
                    <a:pt x="26147" y="82242"/>
                    <a:pt x="52294" y="3054"/>
                    <a:pt x="71717" y="66"/>
                  </a:cubicBezTo>
                  <a:cubicBezTo>
                    <a:pt x="91140" y="-2922"/>
                    <a:pt x="98612" y="95689"/>
                    <a:pt x="116541" y="143501"/>
                  </a:cubicBezTo>
                  <a:cubicBezTo>
                    <a:pt x="134470" y="191313"/>
                    <a:pt x="159871" y="289924"/>
                    <a:pt x="179294" y="286936"/>
                  </a:cubicBezTo>
                  <a:cubicBezTo>
                    <a:pt x="198717" y="283948"/>
                    <a:pt x="222623" y="147984"/>
                    <a:pt x="233082" y="125572"/>
                  </a:cubicBezTo>
                  <a:cubicBezTo>
                    <a:pt x="243541" y="103160"/>
                    <a:pt x="242794" y="127813"/>
                    <a:pt x="242047" y="15246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465580" y="2182683"/>
              <a:ext cx="88554" cy="104835"/>
            </a:xfrm>
            <a:custGeom>
              <a:avLst/>
              <a:gdLst>
                <a:gd name="connsiteX0" fmla="*/ 0 w 242432"/>
                <a:gd name="connsiteY0" fmla="*/ 161431 h 287002"/>
                <a:gd name="connsiteX1" fmla="*/ 71717 w 242432"/>
                <a:gd name="connsiteY1" fmla="*/ 66 h 287002"/>
                <a:gd name="connsiteX2" fmla="*/ 116541 w 242432"/>
                <a:gd name="connsiteY2" fmla="*/ 143501 h 287002"/>
                <a:gd name="connsiteX3" fmla="*/ 179294 w 242432"/>
                <a:gd name="connsiteY3" fmla="*/ 286936 h 287002"/>
                <a:gd name="connsiteX4" fmla="*/ 233082 w 242432"/>
                <a:gd name="connsiteY4" fmla="*/ 125572 h 287002"/>
                <a:gd name="connsiteX5" fmla="*/ 242047 w 242432"/>
                <a:gd name="connsiteY5" fmla="*/ 152466 h 28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432" h="287002">
                  <a:moveTo>
                    <a:pt x="0" y="161431"/>
                  </a:moveTo>
                  <a:cubicBezTo>
                    <a:pt x="26147" y="82242"/>
                    <a:pt x="52294" y="3054"/>
                    <a:pt x="71717" y="66"/>
                  </a:cubicBezTo>
                  <a:cubicBezTo>
                    <a:pt x="91140" y="-2922"/>
                    <a:pt x="98612" y="95689"/>
                    <a:pt x="116541" y="143501"/>
                  </a:cubicBezTo>
                  <a:cubicBezTo>
                    <a:pt x="134470" y="191313"/>
                    <a:pt x="159871" y="289924"/>
                    <a:pt x="179294" y="286936"/>
                  </a:cubicBezTo>
                  <a:cubicBezTo>
                    <a:pt x="198717" y="283948"/>
                    <a:pt x="222623" y="147984"/>
                    <a:pt x="233082" y="125572"/>
                  </a:cubicBezTo>
                  <a:cubicBezTo>
                    <a:pt x="243541" y="103160"/>
                    <a:pt x="242794" y="127813"/>
                    <a:pt x="242047" y="15246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201471" y="3810151"/>
              <a:ext cx="88554" cy="104835"/>
            </a:xfrm>
            <a:custGeom>
              <a:avLst/>
              <a:gdLst>
                <a:gd name="connsiteX0" fmla="*/ 0 w 242432"/>
                <a:gd name="connsiteY0" fmla="*/ 161431 h 287002"/>
                <a:gd name="connsiteX1" fmla="*/ 71717 w 242432"/>
                <a:gd name="connsiteY1" fmla="*/ 66 h 287002"/>
                <a:gd name="connsiteX2" fmla="*/ 116541 w 242432"/>
                <a:gd name="connsiteY2" fmla="*/ 143501 h 287002"/>
                <a:gd name="connsiteX3" fmla="*/ 179294 w 242432"/>
                <a:gd name="connsiteY3" fmla="*/ 286936 h 287002"/>
                <a:gd name="connsiteX4" fmla="*/ 233082 w 242432"/>
                <a:gd name="connsiteY4" fmla="*/ 125572 h 287002"/>
                <a:gd name="connsiteX5" fmla="*/ 242047 w 242432"/>
                <a:gd name="connsiteY5" fmla="*/ 152466 h 28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432" h="287002">
                  <a:moveTo>
                    <a:pt x="0" y="161431"/>
                  </a:moveTo>
                  <a:cubicBezTo>
                    <a:pt x="26147" y="82242"/>
                    <a:pt x="52294" y="3054"/>
                    <a:pt x="71717" y="66"/>
                  </a:cubicBezTo>
                  <a:cubicBezTo>
                    <a:pt x="91140" y="-2922"/>
                    <a:pt x="98612" y="95689"/>
                    <a:pt x="116541" y="143501"/>
                  </a:cubicBezTo>
                  <a:cubicBezTo>
                    <a:pt x="134470" y="191313"/>
                    <a:pt x="159871" y="289924"/>
                    <a:pt x="179294" y="286936"/>
                  </a:cubicBezTo>
                  <a:cubicBezTo>
                    <a:pt x="198717" y="283948"/>
                    <a:pt x="222623" y="147984"/>
                    <a:pt x="233082" y="125572"/>
                  </a:cubicBezTo>
                  <a:cubicBezTo>
                    <a:pt x="243541" y="103160"/>
                    <a:pt x="242794" y="127813"/>
                    <a:pt x="242047" y="15246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622517" y="4216150"/>
              <a:ext cx="88554" cy="104835"/>
            </a:xfrm>
            <a:custGeom>
              <a:avLst/>
              <a:gdLst>
                <a:gd name="connsiteX0" fmla="*/ 0 w 242432"/>
                <a:gd name="connsiteY0" fmla="*/ 161431 h 287002"/>
                <a:gd name="connsiteX1" fmla="*/ 71717 w 242432"/>
                <a:gd name="connsiteY1" fmla="*/ 66 h 287002"/>
                <a:gd name="connsiteX2" fmla="*/ 116541 w 242432"/>
                <a:gd name="connsiteY2" fmla="*/ 143501 h 287002"/>
                <a:gd name="connsiteX3" fmla="*/ 179294 w 242432"/>
                <a:gd name="connsiteY3" fmla="*/ 286936 h 287002"/>
                <a:gd name="connsiteX4" fmla="*/ 233082 w 242432"/>
                <a:gd name="connsiteY4" fmla="*/ 125572 h 287002"/>
                <a:gd name="connsiteX5" fmla="*/ 242047 w 242432"/>
                <a:gd name="connsiteY5" fmla="*/ 152466 h 28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432" h="287002">
                  <a:moveTo>
                    <a:pt x="0" y="161431"/>
                  </a:moveTo>
                  <a:cubicBezTo>
                    <a:pt x="26147" y="82242"/>
                    <a:pt x="52294" y="3054"/>
                    <a:pt x="71717" y="66"/>
                  </a:cubicBezTo>
                  <a:cubicBezTo>
                    <a:pt x="91140" y="-2922"/>
                    <a:pt x="98612" y="95689"/>
                    <a:pt x="116541" y="143501"/>
                  </a:cubicBezTo>
                  <a:cubicBezTo>
                    <a:pt x="134470" y="191313"/>
                    <a:pt x="159871" y="289924"/>
                    <a:pt x="179294" y="286936"/>
                  </a:cubicBezTo>
                  <a:cubicBezTo>
                    <a:pt x="198717" y="283948"/>
                    <a:pt x="222623" y="147984"/>
                    <a:pt x="233082" y="125572"/>
                  </a:cubicBezTo>
                  <a:cubicBezTo>
                    <a:pt x="243541" y="103160"/>
                    <a:pt x="242794" y="127813"/>
                    <a:pt x="242047" y="15246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849784" y="2886767"/>
              <a:ext cx="11133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058561" y="3749571"/>
              <a:ext cx="11133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74531" y="2336589"/>
              <a:ext cx="11133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481032" y="4173629"/>
              <a:ext cx="11133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140403" y="2747597"/>
              <a:ext cx="1369454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502490" y="2585456"/>
              <a:ext cx="0" cy="170724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695690" y="3710252"/>
              <a:ext cx="196336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373719" y="2953896"/>
              <a:ext cx="0" cy="97414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669249" y="3848651"/>
              <a:ext cx="0" cy="6633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666794" y="3854381"/>
              <a:ext cx="122523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695690" y="2603442"/>
              <a:ext cx="0" cy="110681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135902" y="2953896"/>
              <a:ext cx="237817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5015208" y="1868276"/>
            <a:ext cx="3601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choices of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Parallel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284657" y="5354333"/>
            <a:ext cx="6151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Parallel multi terminal DC connections for the Supergrid</a:t>
            </a:r>
            <a:r>
              <a:rPr lang="en-US" dirty="0"/>
              <a:t>.</a:t>
            </a:r>
            <a:br>
              <a:rPr lang="en-US" dirty="0"/>
            </a:br>
            <a:endParaRPr lang="en-US" sz="1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906080" y="3334197"/>
            <a:ext cx="1782652" cy="816948"/>
            <a:chOff x="5906080" y="3334197"/>
            <a:chExt cx="1782652" cy="816948"/>
          </a:xfrm>
        </p:grpSpPr>
        <p:sp>
          <p:nvSpPr>
            <p:cNvPr id="63" name="Oval 62"/>
            <p:cNvSpPr/>
            <p:nvPr/>
          </p:nvSpPr>
          <p:spPr>
            <a:xfrm>
              <a:off x="6056775" y="3406631"/>
              <a:ext cx="167004" cy="167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096000" y="3440966"/>
              <a:ext cx="88554" cy="104835"/>
            </a:xfrm>
            <a:custGeom>
              <a:avLst/>
              <a:gdLst>
                <a:gd name="connsiteX0" fmla="*/ 0 w 242432"/>
                <a:gd name="connsiteY0" fmla="*/ 161431 h 287002"/>
                <a:gd name="connsiteX1" fmla="*/ 71717 w 242432"/>
                <a:gd name="connsiteY1" fmla="*/ 66 h 287002"/>
                <a:gd name="connsiteX2" fmla="*/ 116541 w 242432"/>
                <a:gd name="connsiteY2" fmla="*/ 143501 h 287002"/>
                <a:gd name="connsiteX3" fmla="*/ 179294 w 242432"/>
                <a:gd name="connsiteY3" fmla="*/ 286936 h 287002"/>
                <a:gd name="connsiteX4" fmla="*/ 233082 w 242432"/>
                <a:gd name="connsiteY4" fmla="*/ 125572 h 287002"/>
                <a:gd name="connsiteX5" fmla="*/ 242047 w 242432"/>
                <a:gd name="connsiteY5" fmla="*/ 152466 h 28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432" h="287002">
                  <a:moveTo>
                    <a:pt x="0" y="161431"/>
                  </a:moveTo>
                  <a:cubicBezTo>
                    <a:pt x="26147" y="82242"/>
                    <a:pt x="52294" y="3054"/>
                    <a:pt x="71717" y="66"/>
                  </a:cubicBezTo>
                  <a:cubicBezTo>
                    <a:pt x="91140" y="-2922"/>
                    <a:pt x="98612" y="95689"/>
                    <a:pt x="116541" y="143501"/>
                  </a:cubicBezTo>
                  <a:cubicBezTo>
                    <a:pt x="134470" y="191313"/>
                    <a:pt x="159871" y="289924"/>
                    <a:pt x="179294" y="286936"/>
                  </a:cubicBezTo>
                  <a:cubicBezTo>
                    <a:pt x="198717" y="283948"/>
                    <a:pt x="222623" y="147984"/>
                    <a:pt x="233082" y="125572"/>
                  </a:cubicBezTo>
                  <a:cubicBezTo>
                    <a:pt x="243541" y="103160"/>
                    <a:pt x="242794" y="127813"/>
                    <a:pt x="242047" y="15246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4278" y="3334197"/>
              <a:ext cx="823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Generator</a:t>
              </a:r>
              <a:endParaRPr lang="en-US" sz="1200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5906080" y="3692728"/>
              <a:ext cx="317699" cy="10286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404278" y="3595877"/>
              <a:ext cx="12844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Transmission Line</a:t>
              </a:r>
              <a:endParaRPr lang="en-US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975141" y="3845066"/>
              <a:ext cx="278339" cy="2455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5976989" y="3872876"/>
              <a:ext cx="276702" cy="2062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6146914" y="3972775"/>
              <a:ext cx="88554" cy="104835"/>
            </a:xfrm>
            <a:custGeom>
              <a:avLst/>
              <a:gdLst>
                <a:gd name="connsiteX0" fmla="*/ 0 w 242432"/>
                <a:gd name="connsiteY0" fmla="*/ 161431 h 287002"/>
                <a:gd name="connsiteX1" fmla="*/ 71717 w 242432"/>
                <a:gd name="connsiteY1" fmla="*/ 66 h 287002"/>
                <a:gd name="connsiteX2" fmla="*/ 116541 w 242432"/>
                <a:gd name="connsiteY2" fmla="*/ 143501 h 287002"/>
                <a:gd name="connsiteX3" fmla="*/ 179294 w 242432"/>
                <a:gd name="connsiteY3" fmla="*/ 286936 h 287002"/>
                <a:gd name="connsiteX4" fmla="*/ 233082 w 242432"/>
                <a:gd name="connsiteY4" fmla="*/ 125572 h 287002"/>
                <a:gd name="connsiteX5" fmla="*/ 242047 w 242432"/>
                <a:gd name="connsiteY5" fmla="*/ 152466 h 28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432" h="287002">
                  <a:moveTo>
                    <a:pt x="0" y="161431"/>
                  </a:moveTo>
                  <a:cubicBezTo>
                    <a:pt x="26147" y="82242"/>
                    <a:pt x="52294" y="3054"/>
                    <a:pt x="71717" y="66"/>
                  </a:cubicBezTo>
                  <a:cubicBezTo>
                    <a:pt x="91140" y="-2922"/>
                    <a:pt x="98612" y="95689"/>
                    <a:pt x="116541" y="143501"/>
                  </a:cubicBezTo>
                  <a:cubicBezTo>
                    <a:pt x="134470" y="191313"/>
                    <a:pt x="159871" y="289924"/>
                    <a:pt x="179294" y="286936"/>
                  </a:cubicBezTo>
                  <a:cubicBezTo>
                    <a:pt x="198717" y="283948"/>
                    <a:pt x="222623" y="147984"/>
                    <a:pt x="233082" y="125572"/>
                  </a:cubicBezTo>
                  <a:cubicBezTo>
                    <a:pt x="243541" y="103160"/>
                    <a:pt x="242794" y="127813"/>
                    <a:pt x="242047" y="15246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6004004" y="3912195"/>
              <a:ext cx="11133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6404278" y="3874146"/>
              <a:ext cx="1278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Converter Station</a:t>
              </a:r>
              <a:endParaRPr lang="en-US" sz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694908" y="4725115"/>
            <a:ext cx="11416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[Farhan Beg 2014]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467600" cy="1143000"/>
          </a:xfrm>
        </p:spPr>
        <p:txBody>
          <a:bodyPr/>
          <a:lstStyle/>
          <a:p>
            <a:r>
              <a:rPr lang="en-US" dirty="0" smtClean="0"/>
              <a:t>Power Flow Analysis </a:t>
            </a:r>
            <a:endParaRPr lang="en-US" dirty="0"/>
          </a:p>
        </p:txBody>
      </p:sp>
      <p:pic>
        <p:nvPicPr>
          <p:cNvPr id="4" name="Content Placeholder 3" descr="link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7162" y="1371600"/>
            <a:ext cx="4854938" cy="4158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3429000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A tool to obtain the best working conditions for an interconnected system.</a:t>
            </a:r>
            <a:br>
              <a:rPr lang="en-US" sz="2000" dirty="0" smtClean="0">
                <a:latin typeface="Arial Narrow" panose="020B0606020202030204" pitchFamily="34" charset="0"/>
              </a:rPr>
            </a:br>
            <a:endParaRPr lang="en-US" sz="20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Conditions are obtained by solving the voltage and current balance equations at the nodes.</a:t>
            </a:r>
            <a:br>
              <a:rPr lang="en-US" sz="2000" dirty="0" smtClean="0">
                <a:latin typeface="Arial Narrow" panose="020B0606020202030204" pitchFamily="34" charset="0"/>
              </a:rPr>
            </a:br>
            <a:endParaRPr lang="en-US" sz="20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For DC network the power flow is simpler.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00600" y="5562600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err="1"/>
              <a:t>Farhan</a:t>
            </a:r>
            <a:r>
              <a:rPr lang="en-US" sz="1000" dirty="0"/>
              <a:t> Beg 2014]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r>
              <a:rPr lang="en-US" dirty="0" smtClean="0"/>
              <a:t>Draft Model of the Supergrid</a:t>
            </a:r>
            <a:endParaRPr lang="en-US" dirty="0"/>
          </a:p>
        </p:txBody>
      </p:sp>
      <p:pic>
        <p:nvPicPr>
          <p:cNvPr id="4" name="Content Placeholder 3" descr="dc link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295400"/>
            <a:ext cx="6034617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5943600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{</a:t>
            </a:r>
            <a:r>
              <a:rPr lang="en-US" sz="1000" dirty="0" err="1" smtClean="0"/>
              <a:t>Farhan</a:t>
            </a:r>
            <a:r>
              <a:rPr lang="en-US" sz="1000" dirty="0" smtClean="0"/>
              <a:t> </a:t>
            </a:r>
            <a:r>
              <a:rPr lang="en-US" sz="1000" dirty="0"/>
              <a:t>Beg </a:t>
            </a:r>
            <a:r>
              <a:rPr lang="en-US" sz="1000" dirty="0" smtClean="0"/>
              <a:t>2014}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bcontinent draft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675" y="860286"/>
            <a:ext cx="7132526" cy="5364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152400"/>
            <a:ext cx="452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Supergrid</a:t>
            </a:r>
            <a:r>
              <a:rPr lang="en-US" sz="4000" dirty="0" smtClean="0"/>
              <a:t> </a:t>
            </a:r>
            <a:r>
              <a:rPr lang="en-US" sz="4000" dirty="0" smtClean="0"/>
              <a:t>Modelling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6324600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err="1"/>
              <a:t>Farhan</a:t>
            </a:r>
            <a:r>
              <a:rPr lang="en-US" sz="1000" dirty="0"/>
              <a:t> Beg 2014]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69937" y="4205543"/>
            <a:ext cx="1911732" cy="276999"/>
            <a:chOff x="5969937" y="4205543"/>
            <a:chExt cx="1911732" cy="276999"/>
          </a:xfrm>
        </p:grpSpPr>
        <p:sp>
          <p:nvSpPr>
            <p:cNvPr id="5" name="Rectangle 4"/>
            <p:cNvSpPr/>
            <p:nvPr/>
          </p:nvSpPr>
          <p:spPr>
            <a:xfrm>
              <a:off x="5969937" y="4305942"/>
              <a:ext cx="533400" cy="762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62469" y="4205543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AC/DC  Buses</a:t>
              </a:r>
              <a:endParaRPr lang="en-US" sz="1200" b="1" dirty="0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74337" y="6442554"/>
            <a:ext cx="2895600" cy="365125"/>
          </a:xfrm>
        </p:spPr>
        <p:txBody>
          <a:bodyPr/>
          <a:lstStyle/>
          <a:p>
            <a:r>
              <a:rPr lang="en-US" dirty="0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6698" y="1366983"/>
            <a:ext cx="7364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any inquiries, please contact the author at </a:t>
            </a:r>
            <a:r>
              <a:rPr lang="en-US" sz="2800" dirty="0" smtClean="0">
                <a:hlinkClick r:id="rId2"/>
              </a:rPr>
              <a:t>farhan.beg@geni.org</a:t>
            </a:r>
            <a:endParaRPr lang="en-US" sz="2800" dirty="0" smtClean="0"/>
          </a:p>
          <a:p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Farhan Beg is a power engineer from the National Institute of Technology, Srinagar, India and is a researcher at the Global Energy Network Institute, San Diego, CA, USA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257801" y="2514600"/>
            <a:ext cx="341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ongoing research project at the Global Energy Network Institute, San Diego, CA, USA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4267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detailed analysis of the supergrid modelling and the technical concepts please visit the report “Supergrid Modelling and Risk Assessment for the Indian Subcontinent” at </a:t>
            </a:r>
            <a:r>
              <a:rPr lang="en-US" dirty="0" smtClean="0">
                <a:hlinkClick r:id="rId3"/>
              </a:rPr>
              <a:t>www.geni.org</a:t>
            </a:r>
            <a:endParaRPr lang="en-US" dirty="0"/>
          </a:p>
        </p:txBody>
      </p:sp>
      <p:pic>
        <p:nvPicPr>
          <p:cNvPr id="2050" name="Picture 2" descr="https://fbcdn-profile-a.akamaihd.net/hprofile-ak-ash3/t5/158036_45621013873_183610585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57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volve-magazine.com/home/wp-content/themes/BaitonaWP13/timthumb.php?src=http://www.revolve-magazine.com/home/wp-content/uploads/2013/03/FOSG-Map.png&amp;q=90&amp;w=640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990600"/>
            <a:ext cx="723900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165" y="152400"/>
            <a:ext cx="5199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European </a:t>
            </a:r>
            <a:r>
              <a:rPr lang="en-US" sz="4000" dirty="0" err="1" smtClean="0"/>
              <a:t>Supergrid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6324599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www.earthtimes.org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14398" y="567826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European Supergrid with proposed renewable integration from </a:t>
            </a:r>
            <a:r>
              <a:rPr lang="en-US" dirty="0"/>
              <a:t>N</a:t>
            </a:r>
            <a:r>
              <a:rPr lang="en-US" dirty="0" smtClean="0"/>
              <a:t>orthern Africa consisting of a meshed grid structure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24599"/>
            <a:ext cx="2895600" cy="365125"/>
          </a:xfrm>
        </p:spPr>
        <p:txBody>
          <a:bodyPr/>
          <a:lstStyle/>
          <a:p>
            <a:r>
              <a:rPr lang="en-US" dirty="0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Scope of the </a:t>
            </a:r>
            <a:r>
              <a:rPr lang="en-US" dirty="0" err="1" smtClean="0"/>
              <a:t>Supergrid</a:t>
            </a:r>
            <a:r>
              <a:rPr lang="en-US" dirty="0" smtClean="0"/>
              <a:t> </a:t>
            </a:r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Arial Narrow" panose="020B0606020202030204" pitchFamily="34" charset="0"/>
              </a:rPr>
              <a:t>Large Renewable Energy Potential is located in the Indian Subcontinent</a:t>
            </a:r>
          </a:p>
          <a:p>
            <a:pPr lvl="1" algn="just"/>
            <a:r>
              <a:rPr lang="en-US" dirty="0" smtClean="0">
                <a:latin typeface="Arial Narrow" panose="020B0606020202030204" pitchFamily="34" charset="0"/>
              </a:rPr>
              <a:t>Not in Immediate Proximity to Load centers</a:t>
            </a:r>
          </a:p>
          <a:p>
            <a:pPr algn="just"/>
            <a:r>
              <a:rPr lang="en-US" dirty="0" smtClean="0">
                <a:latin typeface="Arial Narrow" panose="020B0606020202030204" pitchFamily="34" charset="0"/>
              </a:rPr>
              <a:t>Strong need to integrate the renewable energy into existing electricity grid </a:t>
            </a:r>
          </a:p>
          <a:p>
            <a:pPr lvl="1" algn="just"/>
            <a:r>
              <a:rPr lang="en-US" dirty="0" smtClean="0">
                <a:latin typeface="Arial Narrow" panose="020B0606020202030204" pitchFamily="34" charset="0"/>
              </a:rPr>
              <a:t>Curb the energy </a:t>
            </a:r>
            <a:r>
              <a:rPr lang="en-US" dirty="0">
                <a:latin typeface="Arial Narrow" panose="020B0606020202030204" pitchFamily="34" charset="0"/>
              </a:rPr>
              <a:t>s</a:t>
            </a:r>
            <a:r>
              <a:rPr lang="en-US" dirty="0" smtClean="0">
                <a:latin typeface="Arial Narrow" panose="020B0606020202030204" pitchFamily="34" charset="0"/>
              </a:rPr>
              <a:t>hortages</a:t>
            </a:r>
          </a:p>
          <a:p>
            <a:pPr lvl="1" algn="just"/>
            <a:r>
              <a:rPr lang="en-US" dirty="0" smtClean="0">
                <a:latin typeface="Arial Narrow" panose="020B0606020202030204" pitchFamily="34" charset="0"/>
              </a:rPr>
              <a:t>Improve quality of electricity</a:t>
            </a:r>
          </a:p>
          <a:p>
            <a:pPr lvl="1" algn="just"/>
            <a:r>
              <a:rPr lang="en-IN" dirty="0" smtClean="0">
                <a:latin typeface="Arial Narrow" panose="020B0606020202030204" pitchFamily="34" charset="0"/>
              </a:rPr>
              <a:t>Regulate the </a:t>
            </a:r>
            <a:r>
              <a:rPr lang="en-IN" dirty="0">
                <a:latin typeface="Arial Narrow" panose="020B0606020202030204" pitchFamily="34" charset="0"/>
              </a:rPr>
              <a:t>price of electricity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Transfer from Generation to Demand Locations</a:t>
            </a:r>
            <a:endParaRPr lang="en-US" dirty="0"/>
          </a:p>
        </p:txBody>
      </p:sp>
      <p:pic>
        <p:nvPicPr>
          <p:cNvPr id="4" name="Content Placeholder 3" descr="transmission hig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6934200" cy="45259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00200" y="3416060"/>
            <a:ext cx="5181600" cy="3217497"/>
            <a:chOff x="1600200" y="3416060"/>
            <a:chExt cx="5181600" cy="3217497"/>
          </a:xfrm>
        </p:grpSpPr>
        <p:sp>
          <p:nvSpPr>
            <p:cNvPr id="5" name="TextBox 4"/>
            <p:cNvSpPr txBox="1"/>
            <p:nvPr/>
          </p:nvSpPr>
          <p:spPr>
            <a:xfrm>
              <a:off x="2057400" y="5925671"/>
              <a:ext cx="46717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Positive Energy Gradient from east to west </a:t>
              </a:r>
            </a:p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Positive Load Gradient from west to east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600200" y="3416060"/>
              <a:ext cx="15240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Cluster of load centers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257800" y="4191000"/>
              <a:ext cx="15240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Cluster of generation centers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00800" y="5677644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[Farhan Beg 2014]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50994"/>
            <a:ext cx="2895600" cy="365125"/>
          </a:xfrm>
        </p:spPr>
        <p:txBody>
          <a:bodyPr/>
          <a:lstStyle/>
          <a:p>
            <a:r>
              <a:rPr lang="en-US" dirty="0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will</a:t>
            </a:r>
            <a:r>
              <a:rPr lang="en-US" dirty="0" smtClean="0"/>
              <a:t> it look like? </a:t>
            </a:r>
            <a:endParaRPr lang="en-US" dirty="0"/>
          </a:p>
        </p:txBody>
      </p:sp>
      <p:pic>
        <p:nvPicPr>
          <p:cNvPr id="4" name="Content Placeholder 3" descr="Presentation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055908" cy="4830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5606332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[Farhan Beg 2014]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3900" y="5852553"/>
            <a:ext cx="681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proposed draft model of the Supergrid for the Indian subcontinent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based Assessment of the Member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algn="just"/>
            <a:r>
              <a:rPr lang="en-US" dirty="0" smtClean="0">
                <a:latin typeface="Arial Narrow" panose="020B0606020202030204" pitchFamily="34" charset="0"/>
              </a:rPr>
              <a:t>Scale and complexity of the project</a:t>
            </a:r>
          </a:p>
          <a:p>
            <a:pPr algn="just"/>
            <a:r>
              <a:rPr lang="en-US" dirty="0" smtClean="0">
                <a:latin typeface="Arial Narrow" panose="020B0606020202030204" pitchFamily="34" charset="0"/>
              </a:rPr>
              <a:t>Huge variation of economic and cultural trends across the subcontinent</a:t>
            </a:r>
          </a:p>
          <a:p>
            <a:pPr algn="just"/>
            <a:r>
              <a:rPr lang="en-US" dirty="0">
                <a:latin typeface="Arial Narrow" panose="020B0606020202030204" pitchFamily="34" charset="0"/>
              </a:rPr>
              <a:t>I</a:t>
            </a:r>
            <a:r>
              <a:rPr lang="en-US" dirty="0" smtClean="0">
                <a:latin typeface="Arial Narrow" panose="020B0606020202030204" pitchFamily="34" charset="0"/>
              </a:rPr>
              <a:t>ndividual member countries’ needs have to be respected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Assessment of India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1336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Shortage of coal at Coal based generating plants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Refining and extraction of Coal does not match the coal utilization factor of the plants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Import of Gas not a feasible option.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Renewable energy resources far from the load centers.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258206"/>
              </p:ext>
            </p:extLst>
          </p:nvPr>
        </p:nvGraphicFramePr>
        <p:xfrm>
          <a:off x="304800" y="2133600"/>
          <a:ext cx="4616450" cy="299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5029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Figure: Electricity Generation from different sources (2011) </a:t>
            </a:r>
            <a:r>
              <a:rPr lang="en-US" sz="1000" dirty="0" smtClean="0"/>
              <a:t>[Farhan Beg 2014]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1981200" y="25146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Assessment of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133600"/>
            <a:ext cx="3276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Electricity supply is highly unreliable. </a:t>
            </a:r>
          </a:p>
          <a:p>
            <a:pPr algn="just"/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Load shedding and power outages are a common scene every day</a:t>
            </a: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</a:rPr>
              <a:t>Energy shortages at generating stations </a:t>
            </a:r>
          </a:p>
          <a:p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78778453"/>
              </p:ext>
            </p:extLst>
          </p:nvPr>
        </p:nvGraphicFramePr>
        <p:xfrm>
          <a:off x="457200" y="1752600"/>
          <a:ext cx="4191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8768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Figure: Electricity Generation from different sources (2011) </a:t>
            </a:r>
            <a:r>
              <a:rPr lang="en-US" sz="1400" dirty="0" smtClean="0"/>
              <a:t> </a:t>
            </a:r>
            <a:r>
              <a:rPr lang="en-US" sz="1000" dirty="0" smtClean="0"/>
              <a:t>[</a:t>
            </a:r>
            <a:r>
              <a:rPr lang="en-US" sz="1000" dirty="0"/>
              <a:t>Farhan Beg 2014]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(2014)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1078</Words>
  <Application>Microsoft Office PowerPoint</Application>
  <PresentationFormat>On-screen Show (4:3)</PresentationFormat>
  <Paragraphs>165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Supergrid Modelling for the Indian Subcontinent</vt:lpstr>
      <vt:lpstr>Supergrid</vt:lpstr>
      <vt:lpstr>PowerPoint Presentation</vt:lpstr>
      <vt:lpstr>Scope of the Supergrid Deployment</vt:lpstr>
      <vt:lpstr>Energy Transfer from Generation to Demand Locations</vt:lpstr>
      <vt:lpstr>What will it look like? </vt:lpstr>
      <vt:lpstr>Need based Assessment of the Member Countries</vt:lpstr>
      <vt:lpstr>Energy Assessment of India</vt:lpstr>
      <vt:lpstr>Energy Assessment of Pakistan</vt:lpstr>
      <vt:lpstr>Pakistan’s Supply/Demand Inconsistency </vt:lpstr>
      <vt:lpstr>Location of Sindh Valley</vt:lpstr>
      <vt:lpstr>Pakistan Wind Resources</vt:lpstr>
      <vt:lpstr>Energy Assessment of Bhutan</vt:lpstr>
      <vt:lpstr>Energy Assessment of Bangladesh</vt:lpstr>
      <vt:lpstr>PowerPoint Presentation</vt:lpstr>
      <vt:lpstr>Energy Assessment of Sri Lanka</vt:lpstr>
      <vt:lpstr>Energy Assessment of Nepal</vt:lpstr>
      <vt:lpstr>Country-wise Potential/Tapped </vt:lpstr>
      <vt:lpstr>Supergrid Modelling</vt:lpstr>
      <vt:lpstr>State of Technology</vt:lpstr>
      <vt:lpstr>Increase in Transmission Voltage Levels</vt:lpstr>
      <vt:lpstr>Multi Terminal DC Connections</vt:lpstr>
      <vt:lpstr>Power Flow Analysis </vt:lpstr>
      <vt:lpstr>Draft Model of the Supergrid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Supergrid Modelling for the Indian Subcontinent</dc:title>
  <dc:creator>Farhan Beigh</dc:creator>
  <cp:lastModifiedBy>pmd</cp:lastModifiedBy>
  <cp:revision>70</cp:revision>
  <dcterms:created xsi:type="dcterms:W3CDTF">2014-02-13T18:15:10Z</dcterms:created>
  <dcterms:modified xsi:type="dcterms:W3CDTF">2014-03-05T19:35:16Z</dcterms:modified>
</cp:coreProperties>
</file>