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82" r:id="rId7"/>
    <p:sldId id="283" r:id="rId8"/>
    <p:sldId id="276" r:id="rId9"/>
    <p:sldId id="284" r:id="rId10"/>
    <p:sldId id="285" r:id="rId11"/>
    <p:sldId id="262" r:id="rId12"/>
    <p:sldId id="278" r:id="rId13"/>
    <p:sldId id="293" r:id="rId14"/>
    <p:sldId id="286" r:id="rId15"/>
    <p:sldId id="287" r:id="rId16"/>
    <p:sldId id="288" r:id="rId17"/>
    <p:sldId id="289" r:id="rId18"/>
    <p:sldId id="298" r:id="rId19"/>
    <p:sldId id="290" r:id="rId20"/>
    <p:sldId id="266" r:id="rId21"/>
    <p:sldId id="264" r:id="rId22"/>
    <p:sldId id="265" r:id="rId23"/>
    <p:sldId id="294" r:id="rId24"/>
    <p:sldId id="295" r:id="rId25"/>
    <p:sldId id="299" r:id="rId26"/>
    <p:sldId id="267" r:id="rId27"/>
    <p:sldId id="291" r:id="rId28"/>
    <p:sldId id="292" r:id="rId29"/>
    <p:sldId id="268" r:id="rId30"/>
    <p:sldId id="296" r:id="rId31"/>
    <p:sldId id="274" r:id="rId32"/>
    <p:sldId id="29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E"/>
    <a:srgbClr val="0D9800"/>
    <a:srgbClr val="0067C5"/>
    <a:srgbClr val="CBE0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3" d="100"/>
          <a:sy n="93" d="100"/>
        </p:scale>
        <p:origin x="-144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D36C00-B395-4343-8239-A88CD4868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6B54A4-AAB7-4811-816B-92E3A1D4A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20A8E-A16A-4A5F-B7DB-5882C7B8EFBF}" type="slidenum">
              <a:rPr lang="en-US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B62F5-1750-41E9-8282-4177F116D767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72FDD-32A4-441F-AF2C-46DE7E663EB9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98732-B228-4277-87F1-7AFD3F687EFD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E1F92-0D70-41B4-B48D-8C3BAB7B2A95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37882-85BF-4BE8-A9E6-299C4FFCF820}" type="slidenum">
              <a:rPr lang="en-US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2454B-E46F-4E31-BF5F-E6179C810940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538BA-806A-49F2-A0AF-9AF821AC2D32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5DA6F-429F-4B7D-8890-642B0EE9E0DE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469C3-1EF6-43E9-A518-729D3AF3215C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A07D8-AFB7-4A36-BD5B-E1C3F7B0B7C5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5625F-0596-40A1-AB98-0012DE7128A6}" type="slidenum">
              <a:rPr lang="en-US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CC9E1-F2DC-45DE-80D7-FEE14866E7C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3D209-DFFB-4960-ABA5-2F22142D3D8F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DD62B-68F6-48F2-BA26-76F19A2AC408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59AD5-0B98-48DC-87EA-BFEA9F04F698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1B493-B5AB-4B14-A13F-526C5F6E0BDB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DF6BC-0A77-47FD-9B0F-B4690CEEA2CE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A3BED-DBB8-40FF-8B03-EECF6956EAA3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9A85-6D30-458A-A040-420C543851F0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B2020-EF24-4772-AE08-055B39D0928D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DE45B-96E3-4D3D-92CE-02926CD78267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30E20-C3E4-4D38-8BDF-330F93D30F10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F313A-8DE6-49E8-A461-7B9AD9C44323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E00E-B97A-4244-B5FD-BAD169AD6BDF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761EB-B662-472C-A881-4C9FC3E139AC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C43E4-7201-4249-8EBD-E4699C87BE51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0038-A177-4EF6-81D3-0D238132D348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80463-0E65-436F-BF09-BCC9F562A731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D362-AE03-496E-8DFF-C79366FE4FC9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5F099-E51B-4063-8F86-4B6D49FEC4C4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3DF0E-A6FF-4CB0-A06F-7B876EB8DFB1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1524-5DD6-4539-B081-E5938060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B66E-5924-4063-AB59-BAF842A6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56A0-E396-47E8-8651-76934226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66EE-B394-44E3-96F0-3E0518F66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B567-B0F6-4F2D-8C5B-02F2A73A3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BFD6E-CBFE-4B30-9F51-E9E89DFC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9405-DEA7-48AD-BF64-9AC626151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5440-1284-45EE-8E9E-9672F94C1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E800-E5E7-4FE1-8CCE-F92B3088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DAC94-9E5E-4064-9D42-1229B6F9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F636-D0BD-4739-B1CE-725F4A144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85D3-C0BC-42F7-A381-372C0EFA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+mn-ea"/>
              </a:defRPr>
            </a:lvl1pPr>
          </a:lstStyle>
          <a:p>
            <a:pPr>
              <a:defRPr/>
            </a:pPr>
            <a:fld id="{B4AC4A91-A034-4255-8FA1-00D1272A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epia.org/fileadmin/EPIA_docs/publications/EPIA%20-%20Unlocking%20the%20Sunbelt%20Potential%20of%20Photovoltaics.pdf" TargetMode="Externa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a.org/fileadmin/EPIA_docs/publications/EPIA%20-%20Unlocking%20the%20Sunbelt%20Potential%20of%20Photovoltaic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een.blogs.nytimes.com/2008/12/05/mapping-the-world-for-a-wind-powered-future/" TargetMode="External"/><Relationship Id="rId4" Type="http://schemas.openxmlformats.org/officeDocument/2006/relationships/hyperlink" Target="http://www.3tier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larcooking.wikia.com/wiki/Solar_radi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i.org/globalenergy/research/renewable-energy-potential-of-latin-america/Potential%20of%20Renewables%20in%20Latin%20America-edited-12-16%20_Letter_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.org/globalenergy/research/renewable-energy-potential-of-latin-america/Potential%20of%20Renewables%20in%20Latin%20America-edited-12-16%20_Letter_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eni.org/globalenergy/research/renewable-energy-potential-of-latin-america/Potential%20of%20Renewables%20in%20Latin%20America-edited-12-16%20_Letter_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i.org/globalenergy/research/renewable-energy-potential-of-latin-america/Potential%20of%20Renewables%20in%20Latin%20America-edited-12-16%20_Letter_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ertec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i.org/globalenergy/research/renewable-energy-potential-of-latin-america/Potential%20of%20Renewables%20in%20Latin%20America-edited-12-16%20_Letter_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g.utexas.edu/energyecon/new-era/case_studies/Brazil_Power_Market_Crisi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etd.lbl.gov/ea/ems/reports/lbnl-5119e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pv.nrel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ms.greentechmedia.com/Extranet/95679/forms.aspx?msgid=cztqfstn0p0wdvorv5h03nj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n21.net/Portals/97/documents/GSR/REN21_GSR_2010_full_revised%20Sept2010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n21.net/Portals/97/documents/GSR/REN21_GSR_2010_full_revised%20Sept2010.pdf" TargetMode="Externa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prsiepac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hargenews.com/energy/wind/article287636.ec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hyperlink" Target="http://en.mercopress.com/2011/06/29/argentina-asks-mercosur-to-draft-an-industrial-policy-and-contain-asian-import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wec.net/fileadmin/images/Publications/GWEC_annual_market_update_2010_-_2nd_edition_April_201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epia.org/fileadmin/EPIA_docs/publications/EPIA%20-%20Unlocking%20the%20Sunbelt%20Potential%20of%20Photovoltaics.pdf" TargetMode="Externa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epia.org/fileadmin/EPIA_docs/publications/EPIA%20-%20Unlocking%20the%20Sunbelt%20Potential%20of%20Photovoltaics.pdf" TargetMode="Externa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epia.org/fileadmin/EPIA_docs/publications/EPIA%20-%20Unlocking%20the%20Sunbelt%20Potential%20of%20Photovoltaics.pdf" TargetMode="Externa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epia.org/fileadmin/EPIA_docs/publications/EPIA%20-%20Unlocking%20the%20Sunbelt%20Potential%20of%20Photovoltaics.pdf" TargetMode="External"/><Relationship Id="rId5" Type="http://schemas.openxmlformats.org/officeDocument/2006/relationships/hyperlink" Target="http://www.bp.com/assets/bp_internet/globalbp/globalbp_uk_english/reports_and_publications/statistical_energy_review_2011/STAGING/local_assets/spreadsheets/statistical_review_of_world_energy_full_report_2011.xls" TargetMode="External"/><Relationship Id="rId4" Type="http://schemas.openxmlformats.org/officeDocument/2006/relationships/oleObject" Target="../embeddings/Microsoft_Office_Excel_97-2003_Worksheet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s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96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AGRION Wind and Solar in Latin America Discussion</a:t>
            </a:r>
            <a:endParaRPr lang="en-US" smtClean="0"/>
          </a:p>
        </p:txBody>
      </p:sp>
      <p:pic>
        <p:nvPicPr>
          <p:cNvPr id="12292" name="Picture 16" descr="sld1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64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0" y="2228850"/>
          <a:ext cx="9144000" cy="4629150"/>
        </p:xfrm>
        <a:graphic>
          <a:graphicData uri="http://schemas.openxmlformats.org/presentationml/2006/ole">
            <p:oleObj spid="_x0000_s7175" name="Worksheet" r:id="rId4" imgW="8229600" imgH="4166616" progId="Excel.Sheet.8">
              <p:embed/>
            </p:oleObj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weak momentum for solar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2400" y="6610350"/>
            <a:ext cx="521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4023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Recent Trends: weak momentum for solar (but Mexico leads)</a:t>
            </a:r>
            <a:endParaRPr lang="en-US" smtClean="0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438400" y="2209800"/>
            <a:ext cx="21336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9375" cmpd="dbl">
            <a:solidFill>
              <a:srgbClr val="0067C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447800" y="6553200"/>
            <a:ext cx="2373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4"/>
              </a:rPr>
              <a:t>Source: 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3835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Potential: Excellent wind potential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52600" y="3962400"/>
            <a:ext cx="2057400" cy="1981200"/>
            <a:chOff x="1104" y="2496"/>
            <a:chExt cx="1296" cy="1248"/>
          </a:xfrm>
        </p:grpSpPr>
        <p:sp>
          <p:nvSpPr>
            <p:cNvPr id="16390" name="AutoShape 8"/>
            <p:cNvSpPr>
              <a:spLocks noChangeAspect="1" noChangeArrowheads="1"/>
            </p:cNvSpPr>
            <p:nvPr/>
          </p:nvSpPr>
          <p:spPr bwMode="auto">
            <a:xfrm flipH="1">
              <a:off x="1104" y="2496"/>
              <a:ext cx="1296" cy="528"/>
            </a:xfrm>
            <a:prstGeom prst="parallelogram">
              <a:avLst>
                <a:gd name="adj" fmla="val 179432"/>
              </a:avLst>
            </a:prstGeom>
            <a:solidFill>
              <a:schemeClr val="accent1">
                <a:alpha val="16078"/>
              </a:schemeClr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AutoShape 11"/>
            <p:cNvSpPr>
              <a:spLocks noChangeAspect="1" noChangeArrowheads="1"/>
            </p:cNvSpPr>
            <p:nvPr/>
          </p:nvSpPr>
          <p:spPr bwMode="auto">
            <a:xfrm flipV="1">
              <a:off x="1488" y="3072"/>
              <a:ext cx="432" cy="672"/>
            </a:xfrm>
            <a:custGeom>
              <a:avLst/>
              <a:gdLst>
                <a:gd name="T0" fmla="*/ 369 w 21600"/>
                <a:gd name="T1" fmla="*/ 336 h 21600"/>
                <a:gd name="T2" fmla="*/ 216 w 21600"/>
                <a:gd name="T3" fmla="*/ 672 h 21600"/>
                <a:gd name="T4" fmla="*/ 63 w 21600"/>
                <a:gd name="T5" fmla="*/ 336 h 21600"/>
                <a:gd name="T6" fmla="*/ 21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50 w 21600"/>
                <a:gd name="T13" fmla="*/ 4950 h 21600"/>
                <a:gd name="T14" fmla="*/ 16650 w 21600"/>
                <a:gd name="T15" fmla="*/ 16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99" y="21600"/>
                  </a:lnTo>
                  <a:lnTo>
                    <a:pt x="153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14117"/>
              </a:schemeClr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AutoShape 13"/>
            <p:cNvSpPr>
              <a:spLocks noChangeAspect="1" noChangeArrowheads="1"/>
            </p:cNvSpPr>
            <p:nvPr/>
          </p:nvSpPr>
          <p:spPr bwMode="auto">
            <a:xfrm>
              <a:off x="1392" y="2736"/>
              <a:ext cx="144" cy="28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16078"/>
              </a:schemeClr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212725" y="6540500"/>
            <a:ext cx="2443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3Tier </a:t>
            </a:r>
            <a:r>
              <a:rPr lang="en-US" sz="1000"/>
              <a:t>, Free copy available </a:t>
            </a:r>
            <a:r>
              <a:rPr lang="en-US" sz="1000">
                <a:hlinkClick r:id="rId5"/>
              </a:rPr>
              <a:t>here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76413"/>
            <a:ext cx="7964488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Potential: Excellent solar potential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65525" y="4038600"/>
            <a:ext cx="2378075" cy="1066800"/>
            <a:chOff x="2246" y="2544"/>
            <a:chExt cx="1498" cy="672"/>
          </a:xfrm>
        </p:grpSpPr>
        <p:sp>
          <p:nvSpPr>
            <p:cNvPr id="17419" name="AutoShape 5"/>
            <p:cNvSpPr>
              <a:spLocks noChangeArrowheads="1"/>
            </p:cNvSpPr>
            <p:nvPr/>
          </p:nvSpPr>
          <p:spPr bwMode="auto">
            <a:xfrm flipH="1">
              <a:off x="2448" y="2544"/>
              <a:ext cx="1296" cy="672"/>
            </a:xfrm>
            <a:prstGeom prst="parallelogram">
              <a:avLst>
                <a:gd name="adj" fmla="val 100143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Text Box 6"/>
            <p:cNvSpPr txBox="1">
              <a:spLocks noChangeArrowheads="1"/>
            </p:cNvSpPr>
            <p:nvPr/>
          </p:nvSpPr>
          <p:spPr bwMode="auto">
            <a:xfrm>
              <a:off x="2246" y="3000"/>
              <a:ext cx="7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Latin America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57800" y="3200400"/>
            <a:ext cx="1903413" cy="685800"/>
            <a:chOff x="3312" y="2016"/>
            <a:chExt cx="1199" cy="432"/>
          </a:xfrm>
        </p:grpSpPr>
        <p:grpSp>
          <p:nvGrpSpPr>
            <p:cNvPr id="17415" name="Group 8"/>
            <p:cNvGrpSpPr>
              <a:grpSpLocks/>
            </p:cNvGrpSpPr>
            <p:nvPr/>
          </p:nvGrpSpPr>
          <p:grpSpPr bwMode="auto">
            <a:xfrm>
              <a:off x="3888" y="2064"/>
              <a:ext cx="480" cy="384"/>
              <a:chOff x="3888" y="2064"/>
              <a:chExt cx="480" cy="384"/>
            </a:xfrm>
          </p:grpSpPr>
          <p:sp>
            <p:nvSpPr>
              <p:cNvPr id="17417" name="AutoShape 9"/>
              <p:cNvSpPr>
                <a:spLocks noChangeArrowheads="1"/>
              </p:cNvSpPr>
              <p:nvPr/>
            </p:nvSpPr>
            <p:spPr bwMode="auto">
              <a:xfrm flipV="1">
                <a:off x="4032" y="2064"/>
                <a:ext cx="336" cy="336"/>
              </a:xfrm>
              <a:prstGeom prst="parallelogram">
                <a:avLst>
                  <a:gd name="adj" fmla="val 54463"/>
                </a:avLst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AutoShape 10"/>
              <p:cNvSpPr>
                <a:spLocks noChangeArrowheads="1"/>
              </p:cNvSpPr>
              <p:nvPr/>
            </p:nvSpPr>
            <p:spPr bwMode="auto">
              <a:xfrm flipV="1">
                <a:off x="3888" y="2304"/>
                <a:ext cx="192" cy="144"/>
              </a:xfrm>
              <a:prstGeom prst="parallelogram">
                <a:avLst>
                  <a:gd name="adj" fmla="val 9253"/>
                </a:avLst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Text Box 11"/>
            <p:cNvSpPr txBox="1">
              <a:spLocks noChangeArrowheads="1"/>
            </p:cNvSpPr>
            <p:nvPr/>
          </p:nvSpPr>
          <p:spPr bwMode="auto">
            <a:xfrm rot="-2026028">
              <a:off x="3312" y="2016"/>
              <a:ext cx="11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Spain, Germany and Italy</a:t>
              </a:r>
            </a:p>
          </p:txBody>
        </p:sp>
      </p:grp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93725" y="6629400"/>
            <a:ext cx="2281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http://solarcooking.wikia.com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634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20000" cy="1219200"/>
          </a:xfrm>
        </p:spPr>
        <p:txBody>
          <a:bodyPr/>
          <a:lstStyle/>
          <a:p>
            <a:pPr eaLnBrk="1" hangingPunct="1"/>
            <a:r>
              <a:rPr lang="en-US" smtClean="0"/>
              <a:t>Resource Potential: Argentina Wind/Solar Potential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Wind: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953000" y="17526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Solar: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038600" y="6613525"/>
            <a:ext cx="476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Meisen and Krumpel, </a:t>
            </a:r>
            <a:r>
              <a:rPr lang="en-US" sz="1000" i="1">
                <a:hlinkClick r:id="rId4"/>
              </a:rPr>
              <a:t>Renewable Energy Potential of Latin America</a:t>
            </a:r>
            <a:r>
              <a:rPr lang="en-US" sz="1000">
                <a:hlinkClick r:id="rId4"/>
              </a:rPr>
              <a:t> 2009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Potential: Brazil Wind/Solar Potential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2209800"/>
            <a:ext cx="1350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Wind Intensity:</a:t>
            </a:r>
            <a:endParaRPr lang="en-US" sz="12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04125" y="2209800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Solar Intensity: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378325" y="6613525"/>
            <a:ext cx="476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3"/>
              </a:rPr>
              <a:t>Meisen and Krumpel, </a:t>
            </a:r>
            <a:r>
              <a:rPr lang="en-US" sz="1000" i="1">
                <a:hlinkClick r:id="rId3"/>
              </a:rPr>
              <a:t>Renewable Energy Potential of Latin America</a:t>
            </a:r>
            <a:r>
              <a:rPr lang="en-US" sz="1000">
                <a:hlinkClick r:id="rId3"/>
              </a:rPr>
              <a:t> 2009</a:t>
            </a:r>
            <a:endParaRPr lang="en-US" sz="1000"/>
          </a:p>
        </p:txBody>
      </p:sp>
      <p:pic>
        <p:nvPicPr>
          <p:cNvPr id="19462" name="Picture 10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9144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9144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Potential: Brazil Wind/Solar Potential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3048000" y="3657600"/>
            <a:ext cx="7620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6858000" y="3581400"/>
            <a:ext cx="7620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581150" y="1976438"/>
            <a:ext cx="5988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Wind and solar: Piaui, Bahia, Minas Gerais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3276600" y="2438400"/>
            <a:ext cx="152400" cy="1143000"/>
          </a:xfrm>
          <a:prstGeom prst="line">
            <a:avLst/>
          </a:prstGeom>
          <a:noFill/>
          <a:ln w="38100">
            <a:solidFill>
              <a:srgbClr val="0D98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6400800" y="2438400"/>
            <a:ext cx="609600" cy="1143000"/>
          </a:xfrm>
          <a:prstGeom prst="line">
            <a:avLst/>
          </a:prstGeom>
          <a:noFill/>
          <a:ln w="38100">
            <a:solidFill>
              <a:srgbClr val="0D98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0" y="2209800"/>
            <a:ext cx="1350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Wind Intensity:</a:t>
            </a:r>
            <a:endParaRPr lang="en-US" sz="1200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604125" y="2209800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Solar Intensity: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4378325" y="6613525"/>
            <a:ext cx="476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Meisen and Krumpel, </a:t>
            </a:r>
            <a:r>
              <a:rPr lang="en-US" sz="1000" i="1">
                <a:hlinkClick r:id="rId4"/>
              </a:rPr>
              <a:t>Renewable Energy Potential of Latin America</a:t>
            </a:r>
            <a:r>
              <a:rPr lang="en-US" sz="1000">
                <a:hlinkClick r:id="rId4"/>
              </a:rPr>
              <a:t> 2009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057400"/>
            <a:ext cx="82819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Potential: Mexico Solar Potential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743200"/>
            <a:ext cx="1828800" cy="1112838"/>
            <a:chOff x="144" y="1728"/>
            <a:chExt cx="1152" cy="701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576" y="1728"/>
              <a:ext cx="720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44" y="2256"/>
              <a:ext cx="7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Sonoran Desert</a:t>
              </a:r>
            </a:p>
          </p:txBody>
        </p:sp>
      </p:grp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378325" y="6610350"/>
            <a:ext cx="476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Meisen and Krumpel, </a:t>
            </a:r>
            <a:r>
              <a:rPr lang="en-US" sz="1000" i="1">
                <a:hlinkClick r:id="rId4"/>
              </a:rPr>
              <a:t>Renewable Energy Potential of Latin America</a:t>
            </a:r>
            <a:r>
              <a:rPr lang="en-US" sz="1000">
                <a:hlinkClick r:id="rId4"/>
              </a:rPr>
              <a:t> 2009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00113"/>
            <a:ext cx="46228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743200" cy="2667000"/>
          </a:xfrm>
        </p:spPr>
        <p:txBody>
          <a:bodyPr/>
          <a:lstStyle/>
          <a:p>
            <a:pPr eaLnBrk="1" hangingPunct="1"/>
            <a:r>
              <a:rPr lang="en-US" sz="2800" smtClean="0"/>
              <a:t>Some context:</a:t>
            </a:r>
            <a:r>
              <a:rPr lang="en-US" sz="3600" smtClean="0"/>
              <a:t> Desertec Initiative</a:t>
            </a:r>
            <a:endParaRPr lang="en-US" sz="3200" smtClean="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3581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ea typeface="Osaka" pitchFamily="1" charset="-128"/>
              </a:rPr>
              <a:t>Immense solar potential that exists in a desert</a:t>
            </a:r>
          </a:p>
          <a:p>
            <a:pPr>
              <a:buFontTx/>
              <a:buChar char="•"/>
            </a:pPr>
            <a:endParaRPr lang="en-US" sz="2000">
              <a:solidFill>
                <a:schemeClr val="tx2"/>
              </a:solidFill>
              <a:ea typeface="Osaka" pitchFamily="1" charset="-128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ea typeface="Osaka" pitchFamily="1" charset="-128"/>
              </a:rPr>
              <a:t>Deserts and ecological questions</a:t>
            </a:r>
          </a:p>
          <a:p>
            <a:pPr>
              <a:buFontTx/>
              <a:buChar char="•"/>
            </a:pPr>
            <a:endParaRPr lang="en-US" sz="2000">
              <a:solidFill>
                <a:schemeClr val="tx2"/>
              </a:solidFill>
              <a:ea typeface="Osaka" pitchFamily="1" charset="-128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ea typeface="Osaka" pitchFamily="1" charset="-128"/>
              </a:rPr>
              <a:t>The need for scaled CSP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7164388" y="5753100"/>
            <a:ext cx="1446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www.desertec.org/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1268413"/>
            <a:ext cx="73929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Resource Potential: Mexico Wind Potential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378325" y="6610350"/>
            <a:ext cx="476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Meisen and Krumpel, </a:t>
            </a:r>
            <a:r>
              <a:rPr lang="en-US" sz="1000" i="1">
                <a:hlinkClick r:id="rId4"/>
              </a:rPr>
              <a:t>Renewable Energy Potential of Latin America</a:t>
            </a:r>
            <a:r>
              <a:rPr lang="en-US" sz="1000">
                <a:hlinkClick r:id="rId4"/>
              </a:rPr>
              <a:t> 2009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 and Resource Potential for wind and solar in Latin America</a:t>
            </a:r>
          </a:p>
          <a:p>
            <a:pPr eaLnBrk="1" hangingPunct="1"/>
            <a:r>
              <a:rPr lang="en-US" smtClean="0"/>
              <a:t>Policy drivers and policy landscape</a:t>
            </a:r>
          </a:p>
          <a:p>
            <a:pPr eaLnBrk="1" hangingPunct="1"/>
            <a:r>
              <a:rPr lang="en-US" smtClean="0"/>
              <a:t>Challenges going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drivers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security</a:t>
            </a:r>
          </a:p>
          <a:p>
            <a:pPr eaLnBrk="1" hangingPunct="1"/>
            <a:r>
              <a:rPr lang="en-US" smtClean="0"/>
              <a:t>Declining costs of renewable energy, especially solar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2209800"/>
            <a:ext cx="681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Policy Drivers: Energy security and the downsides of hydropower</a:t>
            </a:r>
            <a:endParaRPr lang="en-US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90600" y="1800225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• Brazilian drought in summer 2001, lack of hydro-reserves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160463" y="6629400"/>
            <a:ext cx="424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Center for Energy Economics </a:t>
            </a:r>
            <a:r>
              <a:rPr lang="en-US" sz="1000" i="1">
                <a:hlinkClick r:id="rId4"/>
              </a:rPr>
              <a:t>Brazil’s Power Market Crisis</a:t>
            </a:r>
            <a:r>
              <a:rPr lang="en-US" sz="1000">
                <a:hlinkClick r:id="rId4"/>
              </a:rPr>
              <a:t> 2002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1030288" y="1689100"/>
          <a:ext cx="7086600" cy="3475038"/>
        </p:xfrm>
        <a:graphic>
          <a:graphicData uri="http://schemas.openxmlformats.org/presentationml/2006/ole">
            <p:oleObj spid="_x0000_s82944" name="Worksheet" r:id="rId4" imgW="5903976" imgH="2895600" progId="Excel.Sheet.8">
              <p:embed/>
            </p:oleObj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Policy Drivers: Energy security and volatility of natural gas prices</a:t>
            </a:r>
            <a:endParaRPr lang="en-US" sz="3600" smtClean="0"/>
          </a:p>
        </p:txBody>
      </p:sp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838200" y="5943600"/>
            <a:ext cx="3430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Drivers: Recent declining costs of wind power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88925" y="6464300"/>
            <a:ext cx="3178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Link: </a:t>
            </a:r>
            <a:r>
              <a:rPr lang="en-US" sz="1000">
                <a:hlinkClick r:id="rId3"/>
              </a:rPr>
              <a:t>http://eetd.lbl.gov/ea/ems/reports/lbnl-5119e.pdf</a:t>
            </a:r>
            <a:endParaRPr lang="en-US"/>
          </a:p>
        </p:txBody>
      </p:sp>
      <p:pic>
        <p:nvPicPr>
          <p:cNvPr id="26628" name="Picture 6" descr="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2133600"/>
            <a:ext cx="868838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981200"/>
            <a:ext cx="8001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Drivers: Declining costs of PV solar power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041525" y="6388100"/>
            <a:ext cx="209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OpenPV NREL Database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Drivers: Declining costs of solar overall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990600" y="6096000"/>
            <a:ext cx="3876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Greentech Media Research: </a:t>
            </a:r>
          </a:p>
          <a:p>
            <a:r>
              <a:rPr lang="en-US" sz="1000">
                <a:hlinkClick r:id="rId4"/>
              </a:rPr>
              <a:t>Concentrating Solar Power 2011: Technology, Costs and Markets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Landscape: Renewables policies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Regulatory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Feed-in tariff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Renewable Portfolio Standard (RPS) (Utility quota obligation)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Tradable renewable energy certificate (RECs)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Fiscal incentives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Tax incentives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Conditional grants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Public financing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Public loans, public competitive bidding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1600"/>
            <a:ext cx="8839200" cy="6985000"/>
          </a:xfrm>
          <a:prstGeom prst="rect">
            <a:avLst/>
          </a:prstGeom>
          <a:noFill/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-92075" y="63500"/>
            <a:ext cx="2598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4"/>
              </a:rPr>
              <a:t>REN21 2010 Global Status Report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"/>
            <a:ext cx="7543800" cy="6607175"/>
          </a:xfrm>
          <a:prstGeom prst="rect">
            <a:avLst/>
          </a:prstGeom>
          <a:noFill/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25" y="2563813"/>
            <a:ext cx="3587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25" y="3200400"/>
            <a:ext cx="3587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25" y="5840413"/>
            <a:ext cx="3587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712788" y="6478588"/>
            <a:ext cx="7813675" cy="304800"/>
          </a:xfrm>
          <a:prstGeom prst="rect">
            <a:avLst/>
          </a:prstGeom>
          <a:solidFill>
            <a:srgbClr val="00FD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Highlighted countries received highest scores on World Bank governance and rule of law indices.</a:t>
            </a:r>
          </a:p>
        </p:txBody>
      </p:sp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526213"/>
            <a:ext cx="3587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0" y="63500"/>
            <a:ext cx="2598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</a:t>
            </a:r>
            <a:r>
              <a:rPr lang="en-US" sz="1000">
                <a:hlinkClick r:id="rId5"/>
              </a:rPr>
              <a:t>REN21 2010 Global Status Report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Landscape: Regional Partnerships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Sistema de Interconexión Eléctrica de los Países de América Central (</a:t>
            </a:r>
            <a:r>
              <a:rPr lang="en-US" sz="2000" smtClean="0">
                <a:hlinkClick r:id="rId4"/>
              </a:rPr>
              <a:t>SIEPAC</a:t>
            </a:r>
            <a:r>
              <a:rPr lang="en-US" sz="2000" smtClean="0"/>
              <a:t>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0" y="2149475"/>
          <a:ext cx="9144000" cy="4708525"/>
        </p:xfrm>
        <a:graphic>
          <a:graphicData uri="http://schemas.openxmlformats.org/presentationml/2006/ole">
            <p:oleObj spid="_x0000_s1030" name="Worksheet" r:id="rId4" imgW="8037576" imgH="4139184" progId="Excel.Sheet.8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lots of momentum for wind power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152400" y="6613525"/>
            <a:ext cx="3430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Landscape: Regional Partnerships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MERCOSUR: Uruguayan initiatives to integrate the production of renewable energy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6461125"/>
            <a:ext cx="678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Links: </a:t>
            </a:r>
            <a:r>
              <a:rPr lang="en-US" sz="1000">
                <a:hlinkClick r:id="rId3"/>
              </a:rPr>
              <a:t>http://www.rechargenews.com/energy/wind/article287636.ece</a:t>
            </a:r>
            <a:r>
              <a:rPr lang="en-US" sz="1000"/>
              <a:t>,</a:t>
            </a:r>
          </a:p>
          <a:p>
            <a:r>
              <a:rPr lang="en-US" sz="1000">
                <a:hlinkClick r:id="rId4"/>
              </a:rPr>
              <a:t>http://en.mercopress.com/2011/06/29/argentina-asks-mercosur-to-draft-an-industrial-policy-and-contain-asian-imports</a:t>
            </a:r>
            <a:endParaRPr lang="en-US" sz="1000"/>
          </a:p>
        </p:txBody>
      </p:sp>
      <p:pic>
        <p:nvPicPr>
          <p:cNvPr id="31749" name="Picture 7" descr="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43307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the CDM as Kyoto period expires in 2012</a:t>
            </a:r>
          </a:p>
          <a:p>
            <a:pPr eaLnBrk="1" hangingPunct="1"/>
            <a:r>
              <a:rPr lang="en-US" smtClean="0"/>
              <a:t>Centralizing all policy information related to the region into one database</a:t>
            </a:r>
          </a:p>
          <a:p>
            <a:pPr eaLnBrk="1" hangingPunct="1"/>
            <a:r>
              <a:rPr lang="en-US" smtClean="0"/>
              <a:t>Fostering more meaningful regional integration and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dirty="0" smtClean="0"/>
              <a:t>Global Energy Network Institute (GENI)</a:t>
            </a:r>
          </a:p>
          <a:p>
            <a:pPr algn="ctr" eaLnBrk="1" hangingPunct="1">
              <a:buFontTx/>
              <a:buNone/>
            </a:pPr>
            <a:r>
              <a:rPr lang="en-US" sz="2400" dirty="0" smtClean="0">
                <a:hlinkClick r:id="rId3"/>
              </a:rPr>
              <a:t>http://www.geni.org/</a:t>
            </a: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1-619-595-0139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Peter </a:t>
            </a:r>
            <a:r>
              <a:rPr lang="en-US" sz="2000" dirty="0" err="1" smtClean="0"/>
              <a:t>Meisen</a:t>
            </a:r>
            <a:r>
              <a:rPr lang="en-US" sz="2000" dirty="0" smtClean="0"/>
              <a:t>, </a:t>
            </a:r>
            <a:r>
              <a:rPr lang="en-US" sz="2000" dirty="0" smtClean="0"/>
              <a:t>Founder </a:t>
            </a:r>
            <a:r>
              <a:rPr lang="en-US" sz="2000" smtClean="0"/>
              <a:t>and President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Derek </a:t>
            </a:r>
            <a:r>
              <a:rPr lang="en-US" sz="2000" dirty="0" err="1" smtClean="0"/>
              <a:t>Urmston</a:t>
            </a:r>
            <a:r>
              <a:rPr lang="en-US" sz="2000" dirty="0" smtClean="0"/>
              <a:t>, Research Associate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0" y="2444750"/>
          <a:ext cx="9144000" cy="4413250"/>
        </p:xfrm>
        <a:graphic>
          <a:graphicData uri="http://schemas.openxmlformats.org/presentationml/2006/ole">
            <p:oleObj spid="_x0000_s2054" name="Worksheet" r:id="rId4" imgW="9841992" imgH="4748784" progId="Excel.Sheet.8">
              <p:embed/>
            </p:oleObj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lots of momentum for wind power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52400" y="6610350"/>
            <a:ext cx="3430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4" grpId="0" bld="series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968500"/>
            <a:ext cx="74041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room for more development of wind capacity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98525" y="6464300"/>
            <a:ext cx="283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4"/>
              </a:rPr>
              <a:t>Source: GWEC 2010 Global Wind 2010 Report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2228850"/>
          <a:ext cx="9144000" cy="4629150"/>
        </p:xfrm>
        <a:graphic>
          <a:graphicData uri="http://schemas.openxmlformats.org/presentationml/2006/ole">
            <p:oleObj spid="_x0000_s3080" name="Worksheet" r:id="rId4" imgW="8229600" imgH="4166616" progId="Excel.Sheet.8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weak momentum for solar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7010400" y="5334000"/>
            <a:ext cx="1600200" cy="1219200"/>
            <a:chOff x="4416" y="3360"/>
            <a:chExt cx="1008" cy="768"/>
          </a:xfrm>
        </p:grpSpPr>
        <p:sp>
          <p:nvSpPr>
            <p:cNvPr id="3078" name="Oval 4"/>
            <p:cNvSpPr>
              <a:spLocks noChangeArrowheads="1"/>
            </p:cNvSpPr>
            <p:nvPr/>
          </p:nvSpPr>
          <p:spPr bwMode="auto">
            <a:xfrm>
              <a:off x="4416" y="3696"/>
              <a:ext cx="384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88900" cmpd="dbl">
              <a:solidFill>
                <a:srgbClr val="0067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Line 5"/>
            <p:cNvSpPr>
              <a:spLocks noChangeShapeType="1"/>
            </p:cNvSpPr>
            <p:nvPr/>
          </p:nvSpPr>
          <p:spPr bwMode="auto">
            <a:xfrm flipH="1">
              <a:off x="4704" y="3360"/>
              <a:ext cx="720" cy="432"/>
            </a:xfrm>
            <a:prstGeom prst="line">
              <a:avLst/>
            </a:prstGeom>
            <a:noFill/>
            <a:ln w="38100">
              <a:solidFill>
                <a:srgbClr val="0067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152400" y="6610350"/>
            <a:ext cx="521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0" y="2228850"/>
          <a:ext cx="9144000" cy="4629150"/>
        </p:xfrm>
        <a:graphic>
          <a:graphicData uri="http://schemas.openxmlformats.org/presentationml/2006/ole">
            <p:oleObj spid="_x0000_s4101" name="Worksheet" r:id="rId4" imgW="8229600" imgH="4166616" progId="Excel.Sheet.8">
              <p:embed/>
            </p:oleObj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weak momentum for solar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52400" y="6610350"/>
            <a:ext cx="521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2228850"/>
          <a:ext cx="9144000" cy="4629150"/>
        </p:xfrm>
        <a:graphic>
          <a:graphicData uri="http://schemas.openxmlformats.org/presentationml/2006/ole">
            <p:oleObj spid="_x0000_s5125" name="Worksheet" r:id="rId4" imgW="8229600" imgH="4166616" progId="Excel.Sheet.8">
              <p:embed/>
            </p:oleObj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weak momentum for solar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152400" y="6610350"/>
            <a:ext cx="521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0" y="2228850"/>
          <a:ext cx="9144000" cy="4629150"/>
        </p:xfrm>
        <a:graphic>
          <a:graphicData uri="http://schemas.openxmlformats.org/presentationml/2006/ole">
            <p:oleObj spid="_x0000_s6150" name="Worksheet" r:id="rId4" imgW="8229600" imgH="4166616" progId="Excel.Sheet.8">
              <p:embed/>
            </p:oleObj>
          </a:graphicData>
        </a:graphic>
      </p:graphicFrame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Trends: weak momentum for solar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" y="6610350"/>
            <a:ext cx="521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5"/>
              </a:rPr>
              <a:t>Source: BP Statistical Review of World Energy June 2011</a:t>
            </a:r>
            <a:r>
              <a:rPr lang="en-US" sz="1000"/>
              <a:t>, </a:t>
            </a:r>
            <a:r>
              <a:rPr lang="en-US" sz="1000">
                <a:hlinkClick r:id="rId6"/>
              </a:rPr>
              <a:t>EPIA Report September 2010 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541</TotalTime>
  <Words>705</Words>
  <Application>Microsoft Office PowerPoint</Application>
  <PresentationFormat>On-screen Show (4:3)</PresentationFormat>
  <Paragraphs>133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Worksheet</vt:lpstr>
      <vt:lpstr>AGRION Wind and Solar in Latin America Discussion</vt:lpstr>
      <vt:lpstr>Outline</vt:lpstr>
      <vt:lpstr>Recent Trends: lots of momentum for wind power</vt:lpstr>
      <vt:lpstr>Recent Trends: lots of momentum for wind power</vt:lpstr>
      <vt:lpstr>Recent Trends: room for more development of wind capacity</vt:lpstr>
      <vt:lpstr>Recent Trends: weak momentum for solar</vt:lpstr>
      <vt:lpstr>Recent Trends: weak momentum for solar</vt:lpstr>
      <vt:lpstr>Recent Trends: weak momentum for solar</vt:lpstr>
      <vt:lpstr>Recent Trends: weak momentum for solar</vt:lpstr>
      <vt:lpstr>Recent Trends: weak momentum for solar</vt:lpstr>
      <vt:lpstr>Recent Trends: weak momentum for solar (but Mexico leads)</vt:lpstr>
      <vt:lpstr>Resource Potential: Excellent wind potential</vt:lpstr>
      <vt:lpstr>Resource Potential: Excellent solar potential</vt:lpstr>
      <vt:lpstr>Resource Potential: Argentina Wind/Solar Potential</vt:lpstr>
      <vt:lpstr>Resource Potential: Brazil Wind/Solar Potential</vt:lpstr>
      <vt:lpstr>Resource Potential: Brazil Wind/Solar Potential</vt:lpstr>
      <vt:lpstr>Resource Potential: Mexico Solar Potential</vt:lpstr>
      <vt:lpstr>Some context: Desertec Initiative</vt:lpstr>
      <vt:lpstr>Resource Potential: Mexico Wind Potential</vt:lpstr>
      <vt:lpstr>Policy drivers</vt:lpstr>
      <vt:lpstr>Policy Drivers: Energy security and the downsides of hydropower</vt:lpstr>
      <vt:lpstr>Policy Drivers: Energy security and volatility of natural gas prices</vt:lpstr>
      <vt:lpstr>Policy Drivers: Recent declining costs of wind power</vt:lpstr>
      <vt:lpstr>Policy Drivers: Declining costs of PV solar power</vt:lpstr>
      <vt:lpstr>Policy Drivers: Declining costs of solar overall</vt:lpstr>
      <vt:lpstr>Policy Landscape: Renewables policies</vt:lpstr>
      <vt:lpstr>Slide 27</vt:lpstr>
      <vt:lpstr>Slide 28</vt:lpstr>
      <vt:lpstr>Policy Landscape: Regional Partnerships</vt:lpstr>
      <vt:lpstr>Policy Landscape: Regional Partnerships</vt:lpstr>
      <vt:lpstr>Challenges</vt:lpstr>
      <vt:lpstr>Slide 32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AGRION Wind and Solar in Latin America Discussion</dc:title>
  <dc:creator>Derek Urmston</dc:creator>
  <cp:lastModifiedBy>maryh11</cp:lastModifiedBy>
  <cp:revision>166</cp:revision>
  <dcterms:created xsi:type="dcterms:W3CDTF">2011-11-22T00:07:18Z</dcterms:created>
  <dcterms:modified xsi:type="dcterms:W3CDTF">2012-01-10T20:30:19Z</dcterms:modified>
</cp:coreProperties>
</file>