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65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9" r:id="rId15"/>
    <p:sldId id="271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63E-5ED1-47B2-8DFB-BADDA486BF96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smtClean="0"/>
              <a:pPr/>
              <a:t>8/12/11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60EF57-BB72-6F4B-90C8-5A510D3300CE}" type="datetimeFigureOut">
              <a:rPr lang="en-US" smtClean="0"/>
              <a:pPr/>
              <a:t>8/12/11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9E63D8-645E-8E45-9B23-A49C18D4D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yla.woodhouse@gmail.com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eter@geni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countries/country-data.cfm?fips=CI" TargetMode="External"/><Relationship Id="rId4" Type="http://schemas.openxmlformats.org/officeDocument/2006/relationships/hyperlink" Target="http://www.cne.cl/cnewww/export/sites/default/08_Normativas/02_energias/descargabl%09e_renovables/regla_geotermia_xDoc_7x.pdf" TargetMode="External"/><Relationship Id="rId5" Type="http://schemas.openxmlformats.org/officeDocument/2006/relationships/hyperlink" Target="http://www.investchile.cl/opportunities/renewable_energy/renewable_energy" TargetMode="External"/><Relationship Id="rId6" Type="http://schemas.openxmlformats.org/officeDocument/2006/relationships/hyperlink" Target="http://www.ez2c.de/ml/solar_land_area/" TargetMode="External"/><Relationship Id="rId7" Type="http://schemas.openxmlformats.org/officeDocument/2006/relationships/hyperlink" Target="http://www.oceanenergycouncil.com/index.php/Wave-%09Energy-News/Chile-is-the-country-with-the-highest-wave-energy-potential-in-the-%09world.html" TargetMode="External"/><Relationship Id="rId8" Type="http://schemas.openxmlformats.org/officeDocument/2006/relationships/hyperlink" Target="http://condor.dgf.uchile.cl/EnergiaRenovable/Chile/" TargetMode="External"/><Relationship Id="rId9" Type="http://schemas.openxmlformats.org/officeDocument/2006/relationships/hyperlink" Target="http://www.geni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e.c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417391"/>
            <a:ext cx="8179600" cy="1752600"/>
          </a:xfrm>
        </p:spPr>
        <p:txBody>
          <a:bodyPr/>
          <a:lstStyle/>
          <a:p>
            <a:pPr algn="l"/>
            <a:r>
              <a:rPr lang="en-US" dirty="0" smtClean="0"/>
              <a:t>           </a:t>
            </a:r>
            <a:r>
              <a:rPr lang="en-US" sz="1800" dirty="0" smtClean="0"/>
              <a:t>Peter </a:t>
            </a:r>
            <a:r>
              <a:rPr lang="en-US" sz="1800" dirty="0" err="1" smtClean="0"/>
              <a:t>Meisen</a:t>
            </a:r>
            <a:r>
              <a:rPr lang="en-US" sz="1800" dirty="0" smtClean="0"/>
              <a:t>   </a:t>
            </a:r>
            <a:r>
              <a:rPr lang="en-US" dirty="0" smtClean="0"/>
              <a:t>	          </a:t>
            </a:r>
            <a:r>
              <a:rPr lang="en-US" sz="1800" dirty="0" smtClean="0"/>
              <a:t>Shayla Woodhouse            </a:t>
            </a:r>
          </a:p>
          <a:p>
            <a:pPr algn="l"/>
            <a:r>
              <a:rPr lang="en-US" sz="1400" b="0" cap="none" dirty="0" smtClean="0">
                <a:cs typeface="Georgia (Body)"/>
              </a:rPr>
              <a:t>            </a:t>
            </a:r>
            <a:r>
              <a:rPr lang="en-US" sz="1400" cap="none" dirty="0" smtClean="0">
                <a:cs typeface="Georgia (Body)"/>
              </a:rPr>
              <a:t>President, GENI</a:t>
            </a:r>
            <a:r>
              <a:rPr lang="en-US" sz="1400" b="0" cap="none" dirty="0" smtClean="0">
                <a:cs typeface="Georgia (Body)"/>
              </a:rPr>
              <a:t>		</a:t>
            </a:r>
            <a:r>
              <a:rPr lang="en-US" sz="1400" cap="none" dirty="0" smtClean="0">
                <a:cs typeface="Georgia (Body)"/>
              </a:rPr>
              <a:t>            Research Assistant, GENI</a:t>
            </a:r>
          </a:p>
          <a:p>
            <a:pPr algn="l"/>
            <a:r>
              <a:rPr lang="en-US" sz="1400" b="0" cap="none" dirty="0" smtClean="0">
                <a:cs typeface="Georgia (Body)"/>
              </a:rPr>
              <a:t>             </a:t>
            </a:r>
            <a:r>
              <a:rPr lang="en-US" sz="1400" b="0" cap="none" dirty="0" smtClean="0">
                <a:cs typeface="Georgia (Body)"/>
                <a:hlinkClick r:id="rId2"/>
              </a:rPr>
              <a:t>peter@geni.org</a:t>
            </a:r>
            <a:r>
              <a:rPr lang="en-US" sz="1400" b="0" cap="none" dirty="0" smtClean="0">
                <a:cs typeface="Georgia (Body)"/>
              </a:rPr>
              <a:t>         		</a:t>
            </a:r>
            <a:r>
              <a:rPr lang="en-US" sz="1400" b="0" cap="none" dirty="0" smtClean="0">
                <a:cs typeface="Georgia (Body)"/>
                <a:hlinkClick r:id="rId3"/>
              </a:rPr>
              <a:t>shayla.woodhouse@gmail.com</a:t>
            </a:r>
            <a:endParaRPr lang="en-US" sz="1400" b="0" cap="none" dirty="0" smtClean="0">
              <a:cs typeface="Georgia (Body)"/>
            </a:endParaRPr>
          </a:p>
          <a:p>
            <a:pPr algn="l"/>
            <a:endParaRPr lang="en-US" sz="1400" b="0" cap="none" dirty="0">
              <a:cs typeface="Georgia (Body)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Renewable Energy Potential</a:t>
            </a:r>
            <a:br>
              <a:rPr lang="en-US" dirty="0" smtClean="0"/>
            </a:br>
            <a:r>
              <a:rPr lang="en-US" dirty="0" smtClean="0"/>
              <a:t> of Chile</a:t>
            </a:r>
            <a:endParaRPr lang="en-US" dirty="0"/>
          </a:p>
        </p:txBody>
      </p:sp>
      <p:pic>
        <p:nvPicPr>
          <p:cNvPr id="4" name="Picture 3" descr=":::Desktop:Chil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8965" y="2785192"/>
            <a:ext cx="1076718" cy="348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55266" y="6265527"/>
            <a:ext cx="234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http://</a:t>
            </a:r>
            <a:r>
              <a:rPr lang="en-US" sz="2000" i="1" dirty="0" err="1" smtClean="0"/>
              <a:t>www.geni.org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96600" cy="47686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Wide selection of locations to</a:t>
            </a:r>
          </a:p>
          <a:p>
            <a:pPr>
              <a:buNone/>
            </a:pPr>
            <a:r>
              <a:rPr lang="en-US" dirty="0" smtClean="0"/>
              <a:t>     harvest wind energy</a:t>
            </a:r>
          </a:p>
          <a:p>
            <a:r>
              <a:rPr lang="en-US" dirty="0" err="1" smtClean="0"/>
              <a:t>Totoral</a:t>
            </a:r>
            <a:r>
              <a:rPr lang="en-US" dirty="0" smtClean="0"/>
              <a:t> wind farm = 46 MW</a:t>
            </a:r>
          </a:p>
          <a:p>
            <a:pPr lvl="1"/>
            <a:r>
              <a:rPr lang="en-US" dirty="0" smtClean="0"/>
              <a:t>50,000 homes </a:t>
            </a:r>
          </a:p>
          <a:p>
            <a:pPr lvl="1"/>
            <a:r>
              <a:rPr lang="en-US" dirty="0" smtClean="0"/>
              <a:t>Removal of 15,000 cars off the road</a:t>
            </a:r>
          </a:p>
          <a:p>
            <a:r>
              <a:rPr lang="en-US" dirty="0" smtClean="0"/>
              <a:t>Potential = 40,000 MW</a:t>
            </a:r>
          </a:p>
          <a:p>
            <a:pPr lvl="1"/>
            <a:r>
              <a:rPr lang="en-US" dirty="0" smtClean="0"/>
              <a:t>43,478,000 homes</a:t>
            </a:r>
          </a:p>
          <a:p>
            <a:pPr lvl="1"/>
            <a:r>
              <a:rPr lang="en-US" dirty="0" smtClean="0"/>
              <a:t>Removal of 13,043,400 cars off the road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8352" y="420501"/>
            <a:ext cx="572400" cy="5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4107" y="420501"/>
            <a:ext cx="572400" cy="5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106" y="1527048"/>
            <a:ext cx="32473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6429" y="5184648"/>
            <a:ext cx="18880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4004" y="6099048"/>
            <a:ext cx="2273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D86019"/>
                </a:solidFill>
              </a:rPr>
              <a:t>Wind energy potential</a:t>
            </a:r>
            <a:endParaRPr lang="en-US" dirty="0">
              <a:solidFill>
                <a:srgbClr val="D860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>
          <a:blip r:embed="rId2"/>
          <a:srcRect l="-54927" r="-54927"/>
          <a:stretch>
            <a:fillRect/>
          </a:stretch>
        </p:blipFill>
        <p:spPr bwMode="auto">
          <a:xfrm>
            <a:off x="5753635" y="354913"/>
            <a:ext cx="1175850" cy="63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7"/>
          <p:cNvPicPr>
            <a:picLocks/>
          </p:cNvPicPr>
          <p:nvPr/>
        </p:nvPicPr>
        <p:blipFill>
          <a:blip r:embed="rId2"/>
          <a:srcRect l="-54927" r="-54927"/>
          <a:stretch>
            <a:fillRect/>
          </a:stretch>
        </p:blipFill>
        <p:spPr bwMode="auto">
          <a:xfrm>
            <a:off x="2190119" y="354913"/>
            <a:ext cx="1175850" cy="63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209" y="1581994"/>
            <a:ext cx="5262407" cy="341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8294" y="5251791"/>
            <a:ext cx="7609239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700" dirty="0" smtClean="0"/>
              <a:t>Contains 10% of world’s most active volcanoes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700" dirty="0" smtClean="0"/>
              <a:t>At least 120 locations of potential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700" dirty="0" smtClean="0"/>
              <a:t>Potential = 16,000 MW </a:t>
            </a:r>
            <a:r>
              <a:rPr lang="en-US" dirty="0" smtClean="0"/>
              <a:t>(over a 50 year period)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Ocean/Marine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3" y="1527048"/>
            <a:ext cx="4645726" cy="4572000"/>
          </a:xfrm>
        </p:spPr>
        <p:txBody>
          <a:bodyPr/>
          <a:lstStyle/>
          <a:p>
            <a:r>
              <a:rPr lang="en-US" dirty="0" err="1" smtClean="0"/>
              <a:t>Chacao</a:t>
            </a:r>
            <a:r>
              <a:rPr lang="en-US" dirty="0" smtClean="0"/>
              <a:t> Channel = 3</a:t>
            </a:r>
            <a:r>
              <a:rPr lang="en-US" baseline="30000" dirty="0" smtClean="0"/>
              <a:t>rd</a:t>
            </a:r>
            <a:r>
              <a:rPr lang="en-US" dirty="0" smtClean="0"/>
              <a:t> most energy currents in the world</a:t>
            </a:r>
          </a:p>
          <a:p>
            <a:pPr lvl="1"/>
            <a:r>
              <a:rPr lang="en-US" dirty="0" smtClean="0"/>
              <a:t>Approx. 2,000 MW</a:t>
            </a:r>
          </a:p>
          <a:p>
            <a:r>
              <a:rPr lang="en-US" dirty="0" smtClean="0"/>
              <a:t>Potential = 164,000 MW</a:t>
            </a:r>
          </a:p>
          <a:p>
            <a:r>
              <a:rPr lang="en-US" sz="2400" i="1" dirty="0" smtClean="0"/>
              <a:t>“Chile is the country with the highest wave energy potential in the world,” reported a British engineering consultant at Baird &amp; Associates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2933" y="370468"/>
            <a:ext cx="577172" cy="61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4538" y="370468"/>
            <a:ext cx="577172" cy="61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39" y="1527048"/>
            <a:ext cx="3979332" cy="3047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439" y="4673563"/>
            <a:ext cx="3838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D86019"/>
                </a:solidFill>
              </a:rPr>
              <a:t>Chacao</a:t>
            </a:r>
            <a:r>
              <a:rPr lang="en-US" sz="1600" i="1" dirty="0" smtClean="0">
                <a:solidFill>
                  <a:srgbClr val="D86019"/>
                </a:solidFill>
              </a:rPr>
              <a:t> Channel, </a:t>
            </a:r>
            <a:r>
              <a:rPr lang="en-US" sz="1600" i="1" dirty="0" err="1" smtClean="0">
                <a:solidFill>
                  <a:srgbClr val="D86019"/>
                </a:solidFill>
              </a:rPr>
              <a:t>Ancud</a:t>
            </a:r>
            <a:r>
              <a:rPr lang="en-US" sz="1600" i="1" dirty="0" smtClean="0">
                <a:solidFill>
                  <a:srgbClr val="D86019"/>
                </a:solidFill>
              </a:rPr>
              <a:t> (shown as Red </a:t>
            </a:r>
          </a:p>
          <a:p>
            <a:r>
              <a:rPr lang="en-US" sz="1600" i="1" dirty="0" smtClean="0">
                <a:solidFill>
                  <a:srgbClr val="D86019"/>
                </a:solidFill>
              </a:rPr>
              <a:t>Mark) , 5</a:t>
            </a:r>
            <a:r>
              <a:rPr lang="en-US" sz="1600" i="1" baseline="30000" dirty="0" smtClean="0">
                <a:solidFill>
                  <a:srgbClr val="D86019"/>
                </a:solidFill>
              </a:rPr>
              <a:t>th</a:t>
            </a:r>
            <a:r>
              <a:rPr lang="en-US" sz="1600" i="1" dirty="0" smtClean="0">
                <a:solidFill>
                  <a:srgbClr val="D86019"/>
                </a:solidFill>
              </a:rPr>
              <a:t>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Energy derived from plant &amp; animal sources</a:t>
            </a:r>
          </a:p>
          <a:p>
            <a:r>
              <a:rPr lang="en-US" dirty="0" smtClean="0"/>
              <a:t>Potential in Chile from…</a:t>
            </a:r>
          </a:p>
          <a:p>
            <a:pPr lvl="1"/>
            <a:r>
              <a:rPr lang="en-US" dirty="0" smtClean="0"/>
              <a:t>Sewage &amp; landfills</a:t>
            </a:r>
          </a:p>
          <a:p>
            <a:pPr lvl="1"/>
            <a:r>
              <a:rPr lang="en-US" dirty="0" smtClean="0"/>
              <a:t>Waste from forest management &amp; harvesting</a:t>
            </a:r>
          </a:p>
          <a:p>
            <a:pPr lvl="1"/>
            <a:r>
              <a:rPr lang="en-US" dirty="0" smtClean="0"/>
              <a:t>Logging industries</a:t>
            </a:r>
          </a:p>
          <a:p>
            <a:r>
              <a:rPr lang="en-US" dirty="0" smtClean="0"/>
              <a:t>Potential = 1,370 MW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619" y="434356"/>
            <a:ext cx="611655" cy="55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2422" y="434356"/>
            <a:ext cx="611655" cy="55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16,888,760 million people</a:t>
            </a:r>
          </a:p>
          <a:p>
            <a:pPr lvl="1"/>
            <a:r>
              <a:rPr lang="en-US" dirty="0" smtClean="0"/>
              <a:t>0.836% annually</a:t>
            </a:r>
          </a:p>
          <a:p>
            <a:r>
              <a:rPr lang="en-US" dirty="0" smtClean="0"/>
              <a:t>13,275 MW	</a:t>
            </a:r>
          </a:p>
          <a:p>
            <a:pPr lvl="1"/>
            <a:r>
              <a:rPr lang="en-US" dirty="0" smtClean="0"/>
              <a:t>6% annually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18,208,496 million people</a:t>
            </a:r>
          </a:p>
          <a:p>
            <a:r>
              <a:rPr lang="en-US" dirty="0" smtClean="0"/>
              <a:t>22,779 MW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Growing Country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Projection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918" y="1705939"/>
            <a:ext cx="7209364" cy="420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51641" y="5934670"/>
            <a:ext cx="555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D86019"/>
                </a:solidFill>
              </a:rPr>
              <a:t>Projected electricity generation in Chile, 2008-2025</a:t>
            </a:r>
            <a:endParaRPr lang="en-US" dirty="0" smtClean="0">
              <a:solidFill>
                <a:srgbClr val="D86019"/>
              </a:solidFill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Variety of renewable energy sources given it’s unique geography</a:t>
            </a:r>
          </a:p>
          <a:p>
            <a:r>
              <a:rPr lang="en-US" dirty="0" smtClean="0"/>
              <a:t>Amend law 20.257 to increase </a:t>
            </a:r>
            <a:r>
              <a:rPr lang="en-US" dirty="0" err="1" smtClean="0"/>
              <a:t>NCRE’s</a:t>
            </a:r>
            <a:r>
              <a:rPr lang="en-US" dirty="0" smtClean="0"/>
              <a:t> at a quicker rate</a:t>
            </a:r>
          </a:p>
          <a:p>
            <a:r>
              <a:rPr lang="en-US" dirty="0" smtClean="0"/>
              <a:t> Benefits of renewable energy</a:t>
            </a:r>
          </a:p>
          <a:p>
            <a:pPr lvl="1"/>
            <a:r>
              <a:rPr lang="en-US" dirty="0" smtClean="0"/>
              <a:t>Jobs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Sustainable</a:t>
            </a:r>
          </a:p>
          <a:p>
            <a:pPr lvl="1"/>
            <a:r>
              <a:rPr lang="en-US" dirty="0" smtClean="0"/>
              <a:t>Healthier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95" y="3799935"/>
            <a:ext cx="2923297" cy="1962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4223" y="5914382"/>
            <a:ext cx="244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Republic of Chile flag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473636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hlinkClick r:id="rId2"/>
              </a:rPr>
              <a:t>http://www.cne.cl</a:t>
            </a:r>
            <a:endParaRPr lang="en-US" sz="2000" dirty="0" smtClean="0"/>
          </a:p>
          <a:p>
            <a:r>
              <a:rPr lang="en-US" sz="2000" u="sng" dirty="0" smtClean="0">
                <a:hlinkClick r:id="rId3"/>
              </a:rPr>
              <a:t>http://www.eia.gov/countries/country-data.cfm?fips=CI</a:t>
            </a:r>
            <a:endParaRPr lang="en-US" sz="2000" dirty="0" smtClean="0"/>
          </a:p>
          <a:p>
            <a:r>
              <a:rPr lang="en-US" sz="2000" u="sng" dirty="0" smtClean="0">
                <a:hlinkClick r:id="rId4"/>
              </a:rPr>
              <a:t>http://www.cne.cl/cnewww/export/sites/default/08_Normativas/02_energias/descargable_renovables/regla_geotermia_xDoc_7x.pdf</a:t>
            </a:r>
            <a:r>
              <a:rPr lang="en-US" sz="2000" dirty="0" smtClean="0"/>
              <a:t> </a:t>
            </a:r>
          </a:p>
          <a:p>
            <a:r>
              <a:rPr lang="en-US" sz="2000" u="sng" dirty="0" smtClean="0">
                <a:hlinkClick r:id="rId5"/>
              </a:rPr>
              <a:t>http://www.investchile.cl/opportunities/renewable_energy/renewable_energy</a:t>
            </a:r>
            <a:endParaRPr lang="en-US" sz="2000" dirty="0" smtClean="0"/>
          </a:p>
          <a:p>
            <a:r>
              <a:rPr lang="en-US" sz="2000" b="1" dirty="0" smtClean="0"/>
              <a:t> </a:t>
            </a:r>
            <a:r>
              <a:rPr lang="en-US" sz="2000" u="sng" dirty="0" smtClean="0">
                <a:hlinkClick r:id="rId6"/>
              </a:rPr>
              <a:t>http://www.ez2c.de/ml/solar_land_area/</a:t>
            </a:r>
            <a:endParaRPr lang="en-US" sz="2000" u="sng" dirty="0" smtClean="0"/>
          </a:p>
          <a:p>
            <a:r>
              <a:rPr lang="en-US" sz="2000" u="sng" dirty="0" smtClean="0">
                <a:hlinkClick r:id="rId7"/>
              </a:rPr>
              <a:t>http://www.oceanenergycouncil.com/index.php/Wave-	Energy-News/Chile-is-the-country-with-the-highest-wave-energy-potential-in-the-	world.html</a:t>
            </a:r>
            <a:r>
              <a:rPr lang="en-US" sz="2000" dirty="0" smtClean="0"/>
              <a:t> </a:t>
            </a:r>
          </a:p>
          <a:p>
            <a:r>
              <a:rPr lang="en-US" sz="2000" u="sng" dirty="0" smtClean="0">
                <a:hlinkClick r:id="rId8"/>
              </a:rPr>
              <a:t>http://condor.dgf.uchile.cl/EnergiaRenovable/Chile/</a:t>
            </a:r>
            <a:endParaRPr lang="en-US" sz="2000" dirty="0" smtClean="0"/>
          </a:p>
          <a:p>
            <a:r>
              <a:rPr lang="en-US" sz="2000" b="1" dirty="0" smtClean="0"/>
              <a:t> </a:t>
            </a:r>
            <a:r>
              <a:rPr lang="en-US" sz="2000" u="sng" dirty="0" smtClean="0">
                <a:hlinkClick r:id="rId9"/>
              </a:rPr>
              <a:t>http://www.geni.org</a:t>
            </a:r>
            <a:r>
              <a:rPr lang="en-US" sz="2000" dirty="0" smtClean="0"/>
              <a:t> </a:t>
            </a:r>
          </a:p>
          <a:p>
            <a:r>
              <a:rPr lang="en-US" sz="2000" i="1" dirty="0" smtClean="0"/>
              <a:t>Chile Energy Policy Review 2009</a:t>
            </a:r>
            <a:r>
              <a:rPr lang="en-US" sz="2000" dirty="0" smtClean="0"/>
              <a:t>. Paris: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for Economic Co-operation and Development / International Energy Agency, 2009.</a:t>
            </a:r>
          </a:p>
          <a:p>
            <a:r>
              <a:rPr lang="en-US" sz="2000" dirty="0" smtClean="0"/>
              <a:t>Google maps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Location: South America</a:t>
            </a:r>
          </a:p>
          <a:p>
            <a:r>
              <a:rPr lang="en-US" dirty="0" smtClean="0"/>
              <a:t>Size: 756,102 km</a:t>
            </a:r>
            <a:r>
              <a:rPr lang="en-US" baseline="30000" dirty="0" smtClean="0"/>
              <a:t>2</a:t>
            </a:r>
            <a:r>
              <a:rPr lang="en-US" dirty="0" smtClean="0"/>
              <a:t> (twice the size of Montana)</a:t>
            </a:r>
          </a:p>
          <a:p>
            <a:r>
              <a:rPr lang="en-US" dirty="0" smtClean="0"/>
              <a:t>Climate: Desert, Mediterranean, Wet &amp; Cold</a:t>
            </a:r>
          </a:p>
          <a:p>
            <a:r>
              <a:rPr lang="en-US" dirty="0" smtClean="0"/>
              <a:t>Population: 16,800,000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</a:t>
            </a:r>
          </a:p>
          <a:p>
            <a:pPr lvl="1"/>
            <a:r>
              <a:rPr lang="en-US" dirty="0" smtClean="0"/>
              <a:t>4.3 tons of carbon per person (5</a:t>
            </a:r>
            <a:r>
              <a:rPr lang="en-US" baseline="30000" dirty="0" smtClean="0"/>
              <a:t>th</a:t>
            </a:r>
            <a:r>
              <a:rPr lang="en-US" dirty="0" smtClean="0"/>
              <a:t> in the Americas)</a:t>
            </a:r>
          </a:p>
          <a:p>
            <a:pPr lvl="1"/>
            <a:r>
              <a:rPr lang="en-US" dirty="0" smtClean="0"/>
              <a:t>62.55 million tons of carbon (50</a:t>
            </a:r>
            <a:r>
              <a:rPr lang="en-US" baseline="30000" dirty="0" smtClean="0"/>
              <a:t>th</a:t>
            </a:r>
            <a:r>
              <a:rPr lang="en-US" dirty="0" smtClean="0"/>
              <a:t> in the world)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609600"/>
            <a:ext cx="5867400" cy="1219200"/>
          </a:xfrm>
        </p:spPr>
        <p:txBody>
          <a:bodyPr/>
          <a:lstStyle/>
          <a:p>
            <a:r>
              <a:rPr lang="en-US" sz="3300" b="0" dirty="0" smtClean="0">
                <a:solidFill>
                  <a:schemeClr val="accent3"/>
                </a:solidFill>
              </a:rPr>
              <a:t>Current Energy Demand</a:t>
            </a:r>
            <a:endParaRPr lang="en-US" sz="3300" b="0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type="pic" idx="1"/>
          </p:nvPr>
        </p:nvPicPr>
        <p:blipFill>
          <a:blip r:embed="rId2"/>
          <a:srcRect t="-15346" b="-15346"/>
          <a:stretch>
            <a:fillRect/>
          </a:stretch>
        </p:blipFill>
        <p:spPr bwMode="auto">
          <a:xfrm>
            <a:off x="3000375" y="1481247"/>
            <a:ext cx="5867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ClrTx/>
              <a:buSzPct val="90000"/>
              <a:buFont typeface="Arial"/>
              <a:buChar char="•"/>
            </a:pPr>
            <a:r>
              <a:rPr lang="en-US" sz="2700" dirty="0" smtClean="0"/>
              <a:t> 1.215 quadrillion Btu, 2008</a:t>
            </a:r>
          </a:p>
          <a:p>
            <a:pPr>
              <a:buClrTx/>
              <a:buFont typeface="Arial"/>
              <a:buChar char="•"/>
            </a:pPr>
            <a:r>
              <a:rPr lang="en-US" sz="2700" dirty="0" smtClean="0"/>
              <a:t> COAL – Colombia, Indonesia, Australia, Canada</a:t>
            </a:r>
          </a:p>
          <a:p>
            <a:pPr lvl="1">
              <a:buClrTx/>
              <a:buFont typeface="Arial"/>
              <a:buChar char="•"/>
            </a:pPr>
            <a:r>
              <a:rPr lang="en-US" sz="2700" dirty="0" smtClean="0"/>
              <a:t>5.8 million tons, 2008</a:t>
            </a:r>
          </a:p>
          <a:p>
            <a:pPr lvl="1">
              <a:buClrTx/>
              <a:buFont typeface="Arial"/>
              <a:buChar char="•"/>
            </a:pPr>
            <a:endParaRPr lang="en-US" sz="2700" dirty="0" smtClean="0"/>
          </a:p>
          <a:p>
            <a:pPr>
              <a:buClrTx/>
              <a:buFont typeface="Arial"/>
              <a:buChar char="•"/>
            </a:pPr>
            <a:r>
              <a:rPr lang="en-US" sz="2700" dirty="0" smtClean="0"/>
              <a:t> OIL – Ecuador, Angola, Colombia</a:t>
            </a:r>
          </a:p>
          <a:p>
            <a:pPr lvl="1">
              <a:buClrTx/>
              <a:buFont typeface="Arial"/>
              <a:buChar char="•"/>
            </a:pPr>
            <a:r>
              <a:rPr lang="en-US" sz="2700" dirty="0" smtClean="0"/>
              <a:t>230,000 barrels/day</a:t>
            </a:r>
          </a:p>
          <a:p>
            <a:pPr lvl="1">
              <a:buClrTx/>
              <a:buFont typeface="Arial"/>
              <a:buChar char="•"/>
            </a:pPr>
            <a:endParaRPr lang="en-US" sz="2700" dirty="0" smtClean="0"/>
          </a:p>
          <a:p>
            <a:pPr>
              <a:buClrTx/>
              <a:buFont typeface="Arial"/>
              <a:buChar char="•"/>
            </a:pPr>
            <a:r>
              <a:rPr lang="en-US" sz="2700" dirty="0" smtClean="0"/>
              <a:t> NATURAL GAS –Argentina </a:t>
            </a:r>
          </a:p>
          <a:p>
            <a:pPr lvl="1">
              <a:buClrTx/>
              <a:buNone/>
            </a:pPr>
            <a:endParaRPr lang="en-US" sz="1400" dirty="0" smtClean="0"/>
          </a:p>
          <a:p>
            <a:pPr lvl="1">
              <a:buClrTx/>
              <a:buFont typeface="Arial"/>
              <a:buChar char="•"/>
            </a:pP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35454" y="5379115"/>
            <a:ext cx="299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 </a:t>
            </a:r>
            <a:r>
              <a:rPr lang="en-US" sz="1600" i="1" dirty="0" smtClean="0">
                <a:solidFill>
                  <a:srgbClr val="D86019"/>
                </a:solidFill>
              </a:rPr>
              <a:t>Primary energy supply, 2007</a:t>
            </a:r>
            <a:r>
              <a:rPr lang="en-US" sz="1600" dirty="0" smtClean="0">
                <a:solidFill>
                  <a:srgbClr val="D86019"/>
                </a:solidFill>
              </a:rPr>
              <a:t> </a:t>
            </a:r>
            <a:endParaRPr lang="en-US" sz="1600" dirty="0">
              <a:solidFill>
                <a:srgbClr val="D860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Electricity Grid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 l="-29717" r="-29717"/>
          <a:stretch>
            <a:fillRect/>
          </a:stretch>
        </p:blipFill>
        <p:spPr bwMode="auto">
          <a:xfrm>
            <a:off x="332232" y="1680998"/>
            <a:ext cx="85039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64144" y="6293978"/>
            <a:ext cx="2751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Grid of 4 electricity systems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Electricity Demand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/>
          <a:srcRect l="-6965" r="-6965"/>
          <a:stretch>
            <a:fillRect/>
          </a:stretch>
        </p:blipFill>
        <p:spPr bwMode="auto">
          <a:xfrm>
            <a:off x="3249817" y="1830460"/>
            <a:ext cx="5586336" cy="34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8750" y="2242540"/>
            <a:ext cx="3531727" cy="300082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700" dirty="0" smtClean="0"/>
              <a:t> 13,275 MW, 2007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700" dirty="0" smtClean="0"/>
              <a:t> 56.35 billion</a:t>
            </a:r>
            <a:r>
              <a:rPr lang="en-US" sz="2700" dirty="0" smtClean="0"/>
              <a:t>   </a:t>
            </a:r>
          </a:p>
          <a:p>
            <a:pPr>
              <a:buClr>
                <a:schemeClr val="accent1"/>
              </a:buClr>
            </a:pPr>
            <a:r>
              <a:rPr lang="en-US" sz="2700" dirty="0" smtClean="0"/>
              <a:t>  </a:t>
            </a:r>
            <a:r>
              <a:rPr lang="en-US" sz="2700" dirty="0" smtClean="0"/>
              <a:t>kilowatt</a:t>
            </a:r>
            <a:r>
              <a:rPr lang="en-US" sz="2700" dirty="0" smtClean="0"/>
              <a:t>-hours, 2008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700" dirty="0" smtClean="0"/>
              <a:t> 5.5 -6.5 % average</a:t>
            </a:r>
            <a:r>
              <a:rPr lang="en-US" sz="2700" dirty="0" smtClean="0"/>
              <a:t>  </a:t>
            </a:r>
          </a:p>
          <a:p>
            <a:pPr>
              <a:buClr>
                <a:schemeClr val="accent1"/>
              </a:buClr>
            </a:pPr>
            <a:r>
              <a:rPr lang="en-US" sz="2700" dirty="0" smtClean="0"/>
              <a:t>   </a:t>
            </a:r>
            <a:r>
              <a:rPr lang="en-US" sz="2700" dirty="0" smtClean="0"/>
              <a:t>increase </a:t>
            </a:r>
            <a:r>
              <a:rPr lang="en-US" sz="2700" dirty="0" smtClean="0"/>
              <a:t>per year,</a:t>
            </a:r>
            <a:r>
              <a:rPr lang="en-US" sz="2700" dirty="0" smtClean="0"/>
              <a:t>  </a:t>
            </a:r>
          </a:p>
          <a:p>
            <a:pPr>
              <a:buClr>
                <a:schemeClr val="accent1"/>
              </a:buClr>
            </a:pPr>
            <a:r>
              <a:rPr lang="en-US" sz="2700" dirty="0" smtClean="0"/>
              <a:t>   </a:t>
            </a:r>
            <a:r>
              <a:rPr lang="en-US" sz="2700" dirty="0" smtClean="0"/>
              <a:t>2008</a:t>
            </a:r>
            <a:r>
              <a:rPr lang="en-US" sz="2700" dirty="0" smtClean="0"/>
              <a:t>-2025 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4070477" y="5326814"/>
            <a:ext cx="37956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Installed capacity by generation, 2007 </a:t>
            </a:r>
            <a:endParaRPr lang="en-US" sz="16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Potential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Non-Conventional Renewable Energy</a:t>
            </a:r>
          </a:p>
          <a:p>
            <a:pPr lvl="1"/>
            <a:r>
              <a:rPr lang="en-US" dirty="0" smtClean="0"/>
              <a:t>“Electrical energy generate through non-conventional, renewable primary energy sources such as biomass, wind, geothermal, solar and hydropower that has a capacity less than 20 MW.” CER Website</a:t>
            </a:r>
          </a:p>
          <a:p>
            <a:r>
              <a:rPr lang="en-US" dirty="0" smtClean="0"/>
              <a:t>2.4% installed capacity derived from </a:t>
            </a:r>
            <a:r>
              <a:rPr lang="en-US" dirty="0" err="1" smtClean="0"/>
              <a:t>NCRE’s</a:t>
            </a:r>
            <a:r>
              <a:rPr lang="en-US" dirty="0" smtClean="0"/>
              <a:t> (2008)</a:t>
            </a:r>
          </a:p>
          <a:p>
            <a:r>
              <a:rPr lang="en-US" dirty="0" smtClean="0"/>
              <a:t>NCRE Potentials</a:t>
            </a:r>
          </a:p>
          <a:p>
            <a:pPr lvl="1"/>
            <a:r>
              <a:rPr lang="en-US" dirty="0" smtClean="0"/>
              <a:t>Small hydropower</a:t>
            </a:r>
          </a:p>
          <a:p>
            <a:pPr lvl="1"/>
            <a:r>
              <a:rPr lang="en-US" dirty="0" smtClean="0"/>
              <a:t>Solar</a:t>
            </a:r>
          </a:p>
          <a:p>
            <a:pPr lvl="1"/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Geothermal</a:t>
            </a:r>
          </a:p>
          <a:p>
            <a:pPr lvl="1"/>
            <a:r>
              <a:rPr lang="en-US" dirty="0" smtClean="0"/>
              <a:t>Ocean</a:t>
            </a:r>
          </a:p>
          <a:p>
            <a:pPr lvl="1"/>
            <a:r>
              <a:rPr lang="en-US" dirty="0" smtClean="0"/>
              <a:t>Biomass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en-US" dirty="0" smtClean="0"/>
              <a:t>Controversy</a:t>
            </a:r>
          </a:p>
          <a:p>
            <a:pPr lvl="1"/>
            <a:r>
              <a:rPr lang="en-US" dirty="0" err="1" smtClean="0"/>
              <a:t>HidroAysén</a:t>
            </a:r>
            <a:r>
              <a:rPr lang="en-US" dirty="0" smtClean="0"/>
              <a:t> proposed to build 5 dams in Patagonia region</a:t>
            </a:r>
          </a:p>
          <a:p>
            <a:pPr lvl="1"/>
            <a:r>
              <a:rPr lang="en-US" dirty="0" smtClean="0"/>
              <a:t>Disapproved by public- caused demonstrations </a:t>
            </a:r>
          </a:p>
          <a:p>
            <a:r>
              <a:rPr lang="en-US" dirty="0" smtClean="0"/>
              <a:t>Water shortages</a:t>
            </a:r>
          </a:p>
          <a:p>
            <a:pPr lvl="1"/>
            <a:r>
              <a:rPr lang="en-US" dirty="0" smtClean="0"/>
              <a:t>Droughts to increase over next 40 years</a:t>
            </a:r>
          </a:p>
          <a:p>
            <a:r>
              <a:rPr lang="en-US" dirty="0" smtClean="0"/>
              <a:t>Non-Conventional</a:t>
            </a:r>
          </a:p>
          <a:p>
            <a:pPr lvl="1"/>
            <a:r>
              <a:rPr lang="en-US" dirty="0" smtClean="0"/>
              <a:t>Small hydropower, run-of-the-river</a:t>
            </a:r>
          </a:p>
          <a:p>
            <a:r>
              <a:rPr lang="en-US" dirty="0" smtClean="0"/>
              <a:t>Potential &lt;20 MW = 10,000 MW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6609" y="436481"/>
            <a:ext cx="485912" cy="55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579" y="436481"/>
            <a:ext cx="485912" cy="55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365" y="408956"/>
            <a:ext cx="545132" cy="5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3888" y="408956"/>
            <a:ext cx="545132" cy="5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10636"/>
            <a:ext cx="8534400" cy="4588412"/>
          </a:xfrm>
        </p:spPr>
        <p:txBody>
          <a:bodyPr/>
          <a:lstStyle/>
          <a:p>
            <a:r>
              <a:rPr lang="en-US" dirty="0" smtClean="0"/>
              <a:t>Atacama Desert: Very dry &amp; arid</a:t>
            </a:r>
          </a:p>
          <a:p>
            <a:pPr lvl="1"/>
            <a:r>
              <a:rPr lang="en-US" dirty="0" smtClean="0"/>
              <a:t>0.6 mm annual rainfall</a:t>
            </a:r>
          </a:p>
          <a:p>
            <a:pPr lvl="1"/>
            <a:r>
              <a:rPr lang="en-US" dirty="0" smtClean="0"/>
              <a:t>600 miles long</a:t>
            </a:r>
          </a:p>
          <a:p>
            <a:r>
              <a:rPr lang="en-US" dirty="0" smtClean="0"/>
              <a:t>Irradiance: 275 W/m</a:t>
            </a:r>
            <a:r>
              <a:rPr lang="en-US" baseline="30000" dirty="0" smtClean="0"/>
              <a:t>2 </a:t>
            </a:r>
            <a:r>
              <a:rPr lang="en-US" dirty="0" smtClean="0"/>
              <a:t>= 275 MW/ km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Mining consumes: 4,911 MW</a:t>
            </a:r>
          </a:p>
          <a:p>
            <a:pPr lvl="1"/>
            <a:r>
              <a:rPr lang="en-US" dirty="0" smtClean="0"/>
              <a:t>18 km</a:t>
            </a:r>
            <a:r>
              <a:rPr lang="en-US" baseline="30000" dirty="0" smtClean="0"/>
              <a:t>2 </a:t>
            </a:r>
            <a:r>
              <a:rPr lang="en-US" dirty="0" smtClean="0"/>
              <a:t> OR 3,600 football fields </a:t>
            </a:r>
          </a:p>
          <a:p>
            <a:pPr lvl="1">
              <a:buNone/>
            </a:pPr>
            <a:r>
              <a:rPr lang="en-US" dirty="0" smtClean="0"/>
              <a:t>of solar would satisfy this demand</a:t>
            </a:r>
          </a:p>
          <a:p>
            <a:pPr lvl="8">
              <a:buNone/>
            </a:pP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7920" y="3438580"/>
            <a:ext cx="2841548" cy="282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17920" y="6260476"/>
            <a:ext cx="309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Atacama Desert (in yellow)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dot represents surface needed to produce 3 TW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966" y="2105761"/>
            <a:ext cx="5528721" cy="41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931" y="408956"/>
            <a:ext cx="545132" cy="5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4639" y="408956"/>
            <a:ext cx="545132" cy="5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41422" y="6337026"/>
            <a:ext cx="34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Map of the world’s solar energy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D86019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3682</TotalTime>
  <Words>731</Words>
  <Application>Microsoft Macintosh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Renewable Energy Potential  of Chile</vt:lpstr>
      <vt:lpstr>Background</vt:lpstr>
      <vt:lpstr>Current Energy Demand</vt:lpstr>
      <vt:lpstr> Electricity Grid</vt:lpstr>
      <vt:lpstr>Current Electricity Demand</vt:lpstr>
      <vt:lpstr>Renewable Energy Potential</vt:lpstr>
      <vt:lpstr>Hydropower</vt:lpstr>
      <vt:lpstr>Solar</vt:lpstr>
      <vt:lpstr>Solar Cont. </vt:lpstr>
      <vt:lpstr>Wind</vt:lpstr>
      <vt:lpstr>Geothermal</vt:lpstr>
      <vt:lpstr>Ocean/Marine</vt:lpstr>
      <vt:lpstr>Biomass</vt:lpstr>
      <vt:lpstr>A Growing Country</vt:lpstr>
      <vt:lpstr>Electricity Projection</vt:lpstr>
      <vt:lpstr>Conclusions</vt:lpstr>
      <vt:lpstr>Works Cited</vt:lpstr>
    </vt:vector>
  </TitlesOfParts>
  <Company>NAU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Potential  of Chile</dc:title>
  <dc:creator>Shayla Woodhouse</dc:creator>
  <cp:lastModifiedBy>Shayla Woodhouse</cp:lastModifiedBy>
  <cp:revision>9</cp:revision>
  <dcterms:created xsi:type="dcterms:W3CDTF">2011-08-12T18:17:20Z</dcterms:created>
  <dcterms:modified xsi:type="dcterms:W3CDTF">2011-08-12T21:06:26Z</dcterms:modified>
</cp:coreProperties>
</file>